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HK Grotesk" charset="1" panose="00000500000000000000"/>
      <p:regular r:id="rId16"/>
    </p:embeddedFont>
    <p:embeddedFont>
      <p:font typeface="HK Grotesk Bold" charset="1" panose="00000800000000000000"/>
      <p:regular r:id="rId17"/>
    </p:embeddedFont>
    <p:embeddedFont>
      <p:font typeface="HK Grotesk Italics" charset="1" panose="00000500000000000000"/>
      <p:regular r:id="rId18"/>
    </p:embeddedFont>
    <p:embeddedFont>
      <p:font typeface="HK Grotesk Bold Italics" charset="1" panose="00000800000000000000"/>
      <p:regular r:id="rId19"/>
    </p:embeddedFont>
    <p:embeddedFont>
      <p:font typeface="HK Grotesk Light" charset="1" panose="00000400000000000000"/>
      <p:regular r:id="rId20"/>
    </p:embeddedFont>
    <p:embeddedFont>
      <p:font typeface="HK Grotesk Light Italics" charset="1" panose="00000400000000000000"/>
      <p:regular r:id="rId21"/>
    </p:embeddedFont>
    <p:embeddedFont>
      <p:font typeface="HK Grotesk Medium" charset="1" panose="00000600000000000000"/>
      <p:regular r:id="rId22"/>
    </p:embeddedFont>
    <p:embeddedFont>
      <p:font typeface="HK Grotesk Medium Italics" charset="1" panose="00000600000000000000"/>
      <p:regular r:id="rId23"/>
    </p:embeddedFont>
    <p:embeddedFont>
      <p:font typeface="HK Grotesk Semi-Bold" charset="1" panose="00000700000000000000"/>
      <p:regular r:id="rId24"/>
    </p:embeddedFont>
    <p:embeddedFont>
      <p:font typeface="HK Grotesk Semi-Bold Italics" charset="1" panose="00000700000000000000"/>
      <p:regular r:id="rId25"/>
    </p:embeddedFont>
    <p:embeddedFont>
      <p:font typeface="Assistant" charset="1" panose="00000500000000000000"/>
      <p:regular r:id="rId26"/>
    </p:embeddedFont>
    <p:embeddedFont>
      <p:font typeface="Assistant Bold" charset="1" panose="00000800000000000000"/>
      <p:regular r:id="rId27"/>
    </p:embeddedFont>
    <p:embeddedFont>
      <p:font typeface="Assistant Extra-Light" charset="1" panose="00000300000000000000"/>
      <p:regular r:id="rId28"/>
    </p:embeddedFont>
    <p:embeddedFont>
      <p:font typeface="Assistant Light" charset="1" panose="00000400000000000000"/>
      <p:regular r:id="rId29"/>
    </p:embeddedFont>
    <p:embeddedFont>
      <p:font typeface="Assistant Semi-Bold" charset="1" panose="00000700000000000000"/>
      <p:regular r:id="rId30"/>
    </p:embeddedFont>
    <p:embeddedFont>
      <p:font typeface="Assistant Ultra-Bold" charset="1" panose="000009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50" Target="slides/slide19.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3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83557" y="2655676"/>
            <a:ext cx="11204375" cy="4975648"/>
            <a:chOff x="0" y="0"/>
            <a:chExt cx="14939167" cy="6634197"/>
          </a:xfrm>
        </p:grpSpPr>
        <p:sp>
          <p:nvSpPr>
            <p:cNvPr name="TextBox 3" id="3"/>
            <p:cNvSpPr txBox="true"/>
            <p:nvPr/>
          </p:nvSpPr>
          <p:spPr>
            <a:xfrm rot="0">
              <a:off x="0" y="5797691"/>
              <a:ext cx="14939167" cy="836507"/>
            </a:xfrm>
            <a:prstGeom prst="rect">
              <a:avLst/>
            </a:prstGeom>
          </p:spPr>
          <p:txBody>
            <a:bodyPr anchor="t" rtlCol="false" tIns="0" lIns="0" bIns="0" rIns="0">
              <a:spAutoFit/>
            </a:bodyPr>
            <a:lstStyle/>
            <a:p>
              <a:pPr algn="ctr">
                <a:lnSpc>
                  <a:spcPts val="5320"/>
                </a:lnSpc>
              </a:pPr>
              <a:r>
                <a:rPr lang="en-US" sz="3800" u="sng">
                  <a:solidFill>
                    <a:srgbClr val="000000"/>
                  </a:solidFill>
                  <a:latin typeface="HK Grotesk"/>
                </a:rPr>
                <a:t>ZELTA PROBLEM STATEMENT</a:t>
              </a:r>
            </a:p>
          </p:txBody>
        </p:sp>
        <p:sp>
          <p:nvSpPr>
            <p:cNvPr name="TextBox 4" id="4"/>
            <p:cNvSpPr txBox="true"/>
            <p:nvPr/>
          </p:nvSpPr>
          <p:spPr>
            <a:xfrm rot="0">
              <a:off x="0" y="190467"/>
              <a:ext cx="14939167" cy="5216413"/>
            </a:xfrm>
            <a:prstGeom prst="rect">
              <a:avLst/>
            </a:prstGeom>
          </p:spPr>
          <p:txBody>
            <a:bodyPr anchor="t" rtlCol="false" tIns="0" lIns="0" bIns="0" rIns="0">
              <a:spAutoFit/>
            </a:bodyPr>
            <a:lstStyle/>
            <a:p>
              <a:pPr algn="ctr">
                <a:lnSpc>
                  <a:spcPts val="10027"/>
                </a:lnSpc>
              </a:pPr>
              <a:r>
                <a:rPr lang="en-US" sz="10027">
                  <a:solidFill>
                    <a:srgbClr val="5E17EB"/>
                  </a:solidFill>
                  <a:latin typeface="HK Grotesk Bold"/>
                </a:rPr>
                <a:t>KHARAGPUR DATA-ANALYTICS HACKATHON</a:t>
              </a:r>
            </a:p>
          </p:txBody>
        </p:sp>
      </p:grpSp>
      <p:sp>
        <p:nvSpPr>
          <p:cNvPr name="Freeform 5" id="5"/>
          <p:cNvSpPr/>
          <p:nvPr/>
        </p:nvSpPr>
        <p:spPr>
          <a:xfrm flipH="false" flipV="false" rot="-2827211">
            <a:off x="14295600" y="-2005524"/>
            <a:ext cx="7984799" cy="6068448"/>
          </a:xfrm>
          <a:custGeom>
            <a:avLst/>
            <a:gdLst/>
            <a:ahLst/>
            <a:cxnLst/>
            <a:rect r="r" b="b" t="t" l="l"/>
            <a:pathLst>
              <a:path h="6068448" w="7984799">
                <a:moveTo>
                  <a:pt x="0" y="0"/>
                </a:moveTo>
                <a:lnTo>
                  <a:pt x="7984800" y="0"/>
                </a:lnTo>
                <a:lnTo>
                  <a:pt x="7984800" y="6068448"/>
                </a:lnTo>
                <a:lnTo>
                  <a:pt x="0" y="6068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422757">
            <a:off x="-3518081" y="6224076"/>
            <a:ext cx="7984799" cy="6068448"/>
          </a:xfrm>
          <a:custGeom>
            <a:avLst/>
            <a:gdLst/>
            <a:ahLst/>
            <a:cxnLst/>
            <a:rect r="r" b="b" t="t" l="l"/>
            <a:pathLst>
              <a:path h="6068448" w="7984799">
                <a:moveTo>
                  <a:pt x="0" y="0"/>
                </a:moveTo>
                <a:lnTo>
                  <a:pt x="7984800" y="0"/>
                </a:lnTo>
                <a:lnTo>
                  <a:pt x="7984800" y="6068448"/>
                </a:lnTo>
                <a:lnTo>
                  <a:pt x="0" y="6068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28700" y="1028700"/>
            <a:ext cx="877689" cy="727384"/>
          </a:xfrm>
          <a:custGeom>
            <a:avLst/>
            <a:gdLst/>
            <a:ahLst/>
            <a:cxnLst/>
            <a:rect r="r" b="b" t="t" l="l"/>
            <a:pathLst>
              <a:path h="727384" w="877689">
                <a:moveTo>
                  <a:pt x="0" y="0"/>
                </a:moveTo>
                <a:lnTo>
                  <a:pt x="877689" y="0"/>
                </a:lnTo>
                <a:lnTo>
                  <a:pt x="877689" y="727384"/>
                </a:lnTo>
                <a:lnTo>
                  <a:pt x="0" y="727384"/>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84786" y="0"/>
            <a:ext cx="5226972" cy="2347385"/>
          </a:xfrm>
          <a:custGeom>
            <a:avLst/>
            <a:gdLst/>
            <a:ahLst/>
            <a:cxnLst/>
            <a:rect r="r" b="b" t="t" l="l"/>
            <a:pathLst>
              <a:path h="2347385" w="5226972">
                <a:moveTo>
                  <a:pt x="0" y="0"/>
                </a:moveTo>
                <a:lnTo>
                  <a:pt x="5226972" y="0"/>
                </a:lnTo>
                <a:lnTo>
                  <a:pt x="5226972" y="2347385"/>
                </a:lnTo>
                <a:lnTo>
                  <a:pt x="0" y="23473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11929" y="8617903"/>
            <a:ext cx="8552141" cy="4571508"/>
          </a:xfrm>
          <a:custGeom>
            <a:avLst/>
            <a:gdLst/>
            <a:ahLst/>
            <a:cxnLst/>
            <a:rect r="r" b="b" t="t" l="l"/>
            <a:pathLst>
              <a:path h="4571508" w="8552141">
                <a:moveTo>
                  <a:pt x="0" y="0"/>
                </a:moveTo>
                <a:lnTo>
                  <a:pt x="8552142" y="0"/>
                </a:lnTo>
                <a:lnTo>
                  <a:pt x="8552142" y="4571509"/>
                </a:lnTo>
                <a:lnTo>
                  <a:pt x="0" y="45715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31041" y="412012"/>
            <a:ext cx="12374155" cy="4916570"/>
          </a:xfrm>
          <a:custGeom>
            <a:avLst/>
            <a:gdLst/>
            <a:ahLst/>
            <a:cxnLst/>
            <a:rect r="r" b="b" t="t" l="l"/>
            <a:pathLst>
              <a:path h="4916570" w="12374155">
                <a:moveTo>
                  <a:pt x="0" y="0"/>
                </a:moveTo>
                <a:lnTo>
                  <a:pt x="12374155" y="0"/>
                </a:lnTo>
                <a:lnTo>
                  <a:pt x="12374155" y="4916569"/>
                </a:lnTo>
                <a:lnTo>
                  <a:pt x="0" y="4916569"/>
                </a:lnTo>
                <a:lnTo>
                  <a:pt x="0" y="0"/>
                </a:lnTo>
                <a:close/>
              </a:path>
            </a:pathLst>
          </a:custGeom>
          <a:blipFill>
            <a:blip r:embed="rId6"/>
            <a:stretch>
              <a:fillRect l="0" t="0" r="0" b="0"/>
            </a:stretch>
          </a:blipFill>
        </p:spPr>
      </p:sp>
      <p:sp>
        <p:nvSpPr>
          <p:cNvPr name="Freeform 5" id="5"/>
          <p:cNvSpPr/>
          <p:nvPr/>
        </p:nvSpPr>
        <p:spPr>
          <a:xfrm flipH="false" flipV="false" rot="0">
            <a:off x="8958682" y="4674806"/>
            <a:ext cx="8300618" cy="5230919"/>
          </a:xfrm>
          <a:custGeom>
            <a:avLst/>
            <a:gdLst/>
            <a:ahLst/>
            <a:cxnLst/>
            <a:rect r="r" b="b" t="t" l="l"/>
            <a:pathLst>
              <a:path h="5230919" w="8300618">
                <a:moveTo>
                  <a:pt x="0" y="0"/>
                </a:moveTo>
                <a:lnTo>
                  <a:pt x="8300618" y="0"/>
                </a:lnTo>
                <a:lnTo>
                  <a:pt x="8300618" y="5230919"/>
                </a:lnTo>
                <a:lnTo>
                  <a:pt x="0" y="5230919"/>
                </a:lnTo>
                <a:lnTo>
                  <a:pt x="0" y="0"/>
                </a:lnTo>
                <a:close/>
              </a:path>
            </a:pathLst>
          </a:custGeom>
          <a:blipFill>
            <a:blip r:embed="rId7"/>
            <a:stretch>
              <a:fillRect l="0" t="0" r="0" b="0"/>
            </a:stretch>
          </a:blipFill>
        </p:spPr>
      </p:sp>
      <p:sp>
        <p:nvSpPr>
          <p:cNvPr name="TextBox 6" id="6"/>
          <p:cNvSpPr txBox="true"/>
          <p:nvPr/>
        </p:nvSpPr>
        <p:spPr>
          <a:xfrm rot="0">
            <a:off x="1497157" y="981075"/>
            <a:ext cx="5398811" cy="469041"/>
          </a:xfrm>
          <a:prstGeom prst="rect">
            <a:avLst/>
          </a:prstGeom>
        </p:spPr>
        <p:txBody>
          <a:bodyPr anchor="t" rtlCol="false" tIns="0" lIns="0" bIns="0" rIns="0">
            <a:spAutoFit/>
          </a:bodyPr>
          <a:lstStyle/>
          <a:p>
            <a:pPr algn="ctr">
              <a:lnSpc>
                <a:spcPts val="3874"/>
              </a:lnSpc>
            </a:pPr>
            <a:r>
              <a:rPr lang="en-US" sz="2767">
                <a:solidFill>
                  <a:srgbClr val="000000"/>
                </a:solidFill>
                <a:latin typeface="Canva Sans Bold"/>
              </a:rPr>
              <a:t>Graph 01: Prediction Graph </a:t>
            </a:r>
          </a:p>
        </p:txBody>
      </p:sp>
      <p:sp>
        <p:nvSpPr>
          <p:cNvPr name="TextBox 7" id="7"/>
          <p:cNvSpPr txBox="true"/>
          <p:nvPr/>
        </p:nvSpPr>
        <p:spPr>
          <a:xfrm rot="0">
            <a:off x="3466720" y="8309417"/>
            <a:ext cx="5264207" cy="948883"/>
          </a:xfrm>
          <a:prstGeom prst="rect">
            <a:avLst/>
          </a:prstGeom>
        </p:spPr>
        <p:txBody>
          <a:bodyPr anchor="t" rtlCol="false" tIns="0" lIns="0" bIns="0" rIns="0">
            <a:spAutoFit/>
          </a:bodyPr>
          <a:lstStyle/>
          <a:p>
            <a:pPr algn="r">
              <a:lnSpc>
                <a:spcPts val="3874"/>
              </a:lnSpc>
            </a:pPr>
            <a:r>
              <a:rPr lang="en-US" sz="2767">
                <a:solidFill>
                  <a:srgbClr val="000000"/>
                </a:solidFill>
                <a:latin typeface="Canva Sans Bold"/>
              </a:rPr>
              <a:t>Graph 02: SMA Backtested Cross Strategy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84786" y="0"/>
            <a:ext cx="5226972" cy="2347385"/>
          </a:xfrm>
          <a:custGeom>
            <a:avLst/>
            <a:gdLst/>
            <a:ahLst/>
            <a:cxnLst/>
            <a:rect r="r" b="b" t="t" l="l"/>
            <a:pathLst>
              <a:path h="2347385" w="5226972">
                <a:moveTo>
                  <a:pt x="0" y="0"/>
                </a:moveTo>
                <a:lnTo>
                  <a:pt x="5226972" y="0"/>
                </a:lnTo>
                <a:lnTo>
                  <a:pt x="5226972" y="2347385"/>
                </a:lnTo>
                <a:lnTo>
                  <a:pt x="0" y="23473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11929" y="8617903"/>
            <a:ext cx="8552141" cy="4571508"/>
          </a:xfrm>
          <a:custGeom>
            <a:avLst/>
            <a:gdLst/>
            <a:ahLst/>
            <a:cxnLst/>
            <a:rect r="r" b="b" t="t" l="l"/>
            <a:pathLst>
              <a:path h="4571508" w="8552141">
                <a:moveTo>
                  <a:pt x="0" y="0"/>
                </a:moveTo>
                <a:lnTo>
                  <a:pt x="8552142" y="0"/>
                </a:lnTo>
                <a:lnTo>
                  <a:pt x="8552142" y="4571509"/>
                </a:lnTo>
                <a:lnTo>
                  <a:pt x="0" y="45715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172029" y="914400"/>
            <a:ext cx="9943942" cy="913130"/>
          </a:xfrm>
          <a:prstGeom prst="rect">
            <a:avLst/>
          </a:prstGeom>
        </p:spPr>
        <p:txBody>
          <a:bodyPr anchor="t" rtlCol="false" tIns="0" lIns="0" bIns="0" rIns="0">
            <a:spAutoFit/>
          </a:bodyPr>
          <a:lstStyle/>
          <a:p>
            <a:pPr algn="ctr" marL="0" indent="0" lvl="0">
              <a:lnSpc>
                <a:spcPts val="7419"/>
              </a:lnSpc>
              <a:spcBef>
                <a:spcPct val="0"/>
              </a:spcBef>
            </a:pPr>
            <a:r>
              <a:rPr lang="en-US" sz="5299">
                <a:solidFill>
                  <a:srgbClr val="000000"/>
                </a:solidFill>
                <a:latin typeface="HK Grotesk Bold"/>
              </a:rPr>
              <a:t>BACKTESTING USING CEREBRO</a:t>
            </a:r>
          </a:p>
        </p:txBody>
      </p:sp>
      <p:sp>
        <p:nvSpPr>
          <p:cNvPr name="TextBox 5" id="5"/>
          <p:cNvSpPr txBox="true"/>
          <p:nvPr/>
        </p:nvSpPr>
        <p:spPr>
          <a:xfrm rot="0">
            <a:off x="1366835" y="2233085"/>
            <a:ext cx="15554330" cy="7960078"/>
          </a:xfrm>
          <a:prstGeom prst="rect">
            <a:avLst/>
          </a:prstGeom>
        </p:spPr>
        <p:txBody>
          <a:bodyPr anchor="t" rtlCol="false" tIns="0" lIns="0" bIns="0" rIns="0">
            <a:spAutoFit/>
          </a:bodyPr>
          <a:lstStyle/>
          <a:p>
            <a:pPr>
              <a:lnSpc>
                <a:spcPts val="5296"/>
              </a:lnSpc>
            </a:pPr>
            <a:r>
              <a:rPr lang="en-US" sz="3395">
                <a:solidFill>
                  <a:srgbClr val="000000"/>
                </a:solidFill>
                <a:latin typeface="HK Grotesk Bold"/>
              </a:rPr>
              <a:t>4. data = bt.feeds.PandasData(dataname=df, name=ticker):</a:t>
            </a:r>
          </a:p>
          <a:p>
            <a:pPr>
              <a:lnSpc>
                <a:spcPts val="5296"/>
              </a:lnSpc>
            </a:pPr>
            <a:r>
              <a:rPr lang="en-US" sz="3395">
                <a:solidFill>
                  <a:srgbClr val="000000"/>
                </a:solidFill>
                <a:latin typeface="HK Grotesk"/>
              </a:rPr>
              <a:t>- </a:t>
            </a:r>
            <a:r>
              <a:rPr lang="en-US" sz="3395">
                <a:solidFill>
                  <a:srgbClr val="000000"/>
                </a:solidFill>
                <a:latin typeface="HK Grotesk"/>
              </a:rPr>
              <a:t>Creates a PandasData object, which is a backtrader data feed specifically designed to handle Pandas DataFrames.</a:t>
            </a:r>
          </a:p>
          <a:p>
            <a:pPr>
              <a:lnSpc>
                <a:spcPts val="5296"/>
              </a:lnSpc>
            </a:pPr>
            <a:r>
              <a:rPr lang="en-US" sz="3395">
                <a:solidFill>
                  <a:srgbClr val="000000"/>
                </a:solidFill>
                <a:latin typeface="HK Grotesk"/>
              </a:rPr>
              <a:t>-</a:t>
            </a:r>
            <a:r>
              <a:rPr lang="en-US" sz="3395">
                <a:solidFill>
                  <a:srgbClr val="000000"/>
                </a:solidFill>
                <a:latin typeface="HK Grotesk Bold"/>
              </a:rPr>
              <a:t> </a:t>
            </a:r>
            <a:r>
              <a:rPr lang="en-US" sz="3395">
                <a:solidFill>
                  <a:srgbClr val="000000"/>
                </a:solidFill>
                <a:latin typeface="HK Grotesk Bold"/>
              </a:rPr>
              <a:t>dataname=df: </a:t>
            </a:r>
            <a:r>
              <a:rPr lang="en-US" sz="3395">
                <a:solidFill>
                  <a:srgbClr val="000000"/>
                </a:solidFill>
                <a:latin typeface="HK Grotesk"/>
              </a:rPr>
              <a:t>Specifies the Pandas DataFrame containing historical price data (df).</a:t>
            </a:r>
          </a:p>
          <a:p>
            <a:pPr>
              <a:lnSpc>
                <a:spcPts val="5296"/>
              </a:lnSpc>
            </a:pPr>
            <a:r>
              <a:rPr lang="en-US" sz="3395">
                <a:solidFill>
                  <a:srgbClr val="000000"/>
                </a:solidFill>
                <a:latin typeface="HK Grotesk"/>
              </a:rPr>
              <a:t>-</a:t>
            </a:r>
            <a:r>
              <a:rPr lang="en-US" sz="3395">
                <a:solidFill>
                  <a:srgbClr val="000000"/>
                </a:solidFill>
                <a:latin typeface="HK Grotesk Bold"/>
              </a:rPr>
              <a:t> </a:t>
            </a:r>
            <a:r>
              <a:rPr lang="en-US" sz="3395">
                <a:solidFill>
                  <a:srgbClr val="000000"/>
                </a:solidFill>
                <a:latin typeface="HK Grotesk Bold"/>
              </a:rPr>
              <a:t>name=ticker: </a:t>
            </a:r>
            <a:r>
              <a:rPr lang="en-US" sz="3395">
                <a:solidFill>
                  <a:srgbClr val="000000"/>
                </a:solidFill>
                <a:latin typeface="HK Grotesk"/>
              </a:rPr>
              <a:t>Assigns a name to the data feed, typically representing the ticker symbol of the asset.</a:t>
            </a:r>
          </a:p>
          <a:p>
            <a:pPr>
              <a:lnSpc>
                <a:spcPts val="5296"/>
              </a:lnSpc>
            </a:pPr>
            <a:r>
              <a:rPr lang="en-US" sz="3395">
                <a:solidFill>
                  <a:srgbClr val="000000"/>
                </a:solidFill>
                <a:latin typeface="HK Grotesk Bold"/>
              </a:rPr>
              <a:t>5. cerebro.adddata(data):</a:t>
            </a:r>
          </a:p>
          <a:p>
            <a:pPr>
              <a:lnSpc>
                <a:spcPts val="5296"/>
              </a:lnSpc>
            </a:pPr>
            <a:r>
              <a:rPr lang="en-US" sz="3395">
                <a:solidFill>
                  <a:srgbClr val="000000"/>
                </a:solidFill>
                <a:latin typeface="HK Grotesk Bold"/>
              </a:rPr>
              <a:t>- </a:t>
            </a:r>
            <a:r>
              <a:rPr lang="en-US" sz="3395">
                <a:solidFill>
                  <a:srgbClr val="000000"/>
                </a:solidFill>
                <a:latin typeface="HK Grotesk"/>
              </a:rPr>
              <a:t>Adds the created data feed (data) to the cerebro backtesting engine.</a:t>
            </a:r>
          </a:p>
          <a:p>
            <a:pPr>
              <a:lnSpc>
                <a:spcPts val="5296"/>
              </a:lnSpc>
            </a:pPr>
            <a:r>
              <a:rPr lang="en-US" sz="3395">
                <a:solidFill>
                  <a:srgbClr val="000000"/>
                </a:solidFill>
                <a:latin typeface="HK Grotesk"/>
              </a:rPr>
              <a:t>- </a:t>
            </a:r>
            <a:r>
              <a:rPr lang="en-US" sz="3395">
                <a:solidFill>
                  <a:srgbClr val="000000"/>
                </a:solidFill>
                <a:latin typeface="HK Grotesk"/>
              </a:rPr>
              <a:t>Multiple data feeds can be added if you want to test a strategy on multiple assets simultaneously.</a:t>
            </a:r>
          </a:p>
          <a:p>
            <a:pPr>
              <a:lnSpc>
                <a:spcPts val="5296"/>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93225" y="-276616"/>
            <a:ext cx="5226972" cy="2347385"/>
          </a:xfrm>
          <a:custGeom>
            <a:avLst/>
            <a:gdLst/>
            <a:ahLst/>
            <a:cxnLst/>
            <a:rect r="r" b="b" t="t" l="l"/>
            <a:pathLst>
              <a:path h="2347385" w="5226972">
                <a:moveTo>
                  <a:pt x="0" y="0"/>
                </a:moveTo>
                <a:lnTo>
                  <a:pt x="5226972" y="0"/>
                </a:lnTo>
                <a:lnTo>
                  <a:pt x="5226972" y="2347386"/>
                </a:lnTo>
                <a:lnTo>
                  <a:pt x="0" y="2347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27132" y="9084852"/>
            <a:ext cx="8552141" cy="4571508"/>
          </a:xfrm>
          <a:custGeom>
            <a:avLst/>
            <a:gdLst/>
            <a:ahLst/>
            <a:cxnLst/>
            <a:rect r="r" b="b" t="t" l="l"/>
            <a:pathLst>
              <a:path h="4571508" w="8552141">
                <a:moveTo>
                  <a:pt x="0" y="0"/>
                </a:moveTo>
                <a:lnTo>
                  <a:pt x="8552141" y="0"/>
                </a:lnTo>
                <a:lnTo>
                  <a:pt x="8552141" y="4571508"/>
                </a:lnTo>
                <a:lnTo>
                  <a:pt x="0" y="45715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172029" y="914400"/>
            <a:ext cx="9943942" cy="913130"/>
          </a:xfrm>
          <a:prstGeom prst="rect">
            <a:avLst/>
          </a:prstGeom>
        </p:spPr>
        <p:txBody>
          <a:bodyPr anchor="t" rtlCol="false" tIns="0" lIns="0" bIns="0" rIns="0">
            <a:spAutoFit/>
          </a:bodyPr>
          <a:lstStyle/>
          <a:p>
            <a:pPr algn="ctr" marL="0" indent="0" lvl="0">
              <a:lnSpc>
                <a:spcPts val="7419"/>
              </a:lnSpc>
              <a:spcBef>
                <a:spcPct val="0"/>
              </a:spcBef>
            </a:pPr>
            <a:r>
              <a:rPr lang="en-US" sz="5299">
                <a:solidFill>
                  <a:srgbClr val="000000"/>
                </a:solidFill>
                <a:latin typeface="HK Grotesk Bold"/>
              </a:rPr>
              <a:t>BACKTESTING USING CEREBRO</a:t>
            </a:r>
          </a:p>
        </p:txBody>
      </p:sp>
      <p:sp>
        <p:nvSpPr>
          <p:cNvPr name="TextBox 5" id="5"/>
          <p:cNvSpPr txBox="true"/>
          <p:nvPr/>
        </p:nvSpPr>
        <p:spPr>
          <a:xfrm rot="0">
            <a:off x="1366835" y="2233085"/>
            <a:ext cx="15554330" cy="7293328"/>
          </a:xfrm>
          <a:prstGeom prst="rect">
            <a:avLst/>
          </a:prstGeom>
        </p:spPr>
        <p:txBody>
          <a:bodyPr anchor="t" rtlCol="false" tIns="0" lIns="0" bIns="0" rIns="0">
            <a:spAutoFit/>
          </a:bodyPr>
          <a:lstStyle/>
          <a:p>
            <a:pPr>
              <a:lnSpc>
                <a:spcPts val="5296"/>
              </a:lnSpc>
            </a:pPr>
            <a:r>
              <a:rPr lang="en-US" sz="3395">
                <a:solidFill>
                  <a:srgbClr val="000000"/>
                </a:solidFill>
                <a:latin typeface="HK Grotesk Bold"/>
              </a:rPr>
              <a:t>6. cerebro.addstrategy(SMACrossStrategy, timeframe=timeframe,          fast_sma_period=fast_sma_period, slow_sma_period=slow_sma_period):</a:t>
            </a:r>
          </a:p>
          <a:p>
            <a:pPr>
              <a:lnSpc>
                <a:spcPts val="5296"/>
              </a:lnSpc>
            </a:pPr>
            <a:r>
              <a:rPr lang="en-US" sz="3395">
                <a:solidFill>
                  <a:srgbClr val="000000"/>
                </a:solidFill>
                <a:latin typeface="HK Grotesk"/>
              </a:rPr>
              <a:t>- </a:t>
            </a:r>
            <a:r>
              <a:rPr lang="en-US" sz="3395">
                <a:solidFill>
                  <a:srgbClr val="000000"/>
                </a:solidFill>
                <a:latin typeface="HK Grotesk Bold"/>
              </a:rPr>
              <a:t>cerebro.addstrategy: </a:t>
            </a:r>
            <a:r>
              <a:rPr lang="en-US" sz="3395">
                <a:solidFill>
                  <a:srgbClr val="000000"/>
                </a:solidFill>
                <a:latin typeface="HK Grotesk"/>
              </a:rPr>
              <a:t>Adds a strategy to the backtesting engine.</a:t>
            </a:r>
          </a:p>
          <a:p>
            <a:pPr>
              <a:lnSpc>
                <a:spcPts val="5296"/>
              </a:lnSpc>
            </a:pPr>
            <a:r>
              <a:rPr lang="en-US" sz="3395">
                <a:solidFill>
                  <a:srgbClr val="000000"/>
                </a:solidFill>
                <a:latin typeface="HK Grotesk"/>
              </a:rPr>
              <a:t>- </a:t>
            </a:r>
            <a:r>
              <a:rPr lang="en-US" sz="3395">
                <a:solidFill>
                  <a:srgbClr val="000000"/>
                </a:solidFill>
                <a:latin typeface="HK Grotesk Bold"/>
              </a:rPr>
              <a:t>SMACrossStrategy: </a:t>
            </a:r>
            <a:r>
              <a:rPr lang="en-US" sz="3395">
                <a:solidFill>
                  <a:srgbClr val="000000"/>
                </a:solidFill>
                <a:latin typeface="HK Grotesk"/>
              </a:rPr>
              <a:t>The strategy class being added to the engine. This is the custom strategy defined in your code.</a:t>
            </a:r>
          </a:p>
          <a:p>
            <a:pPr>
              <a:lnSpc>
                <a:spcPts val="5296"/>
              </a:lnSpc>
            </a:pPr>
          </a:p>
          <a:p>
            <a:pPr>
              <a:lnSpc>
                <a:spcPts val="5296"/>
              </a:lnSpc>
            </a:pPr>
            <a:r>
              <a:rPr lang="en-US" sz="3395">
                <a:solidFill>
                  <a:srgbClr val="000000"/>
                </a:solidFill>
                <a:latin typeface="HK Grotesk Bold"/>
              </a:rPr>
              <a:t>7. timeframe, fast_sma_period, slow_sma_period: </a:t>
            </a:r>
          </a:p>
          <a:p>
            <a:pPr>
              <a:lnSpc>
                <a:spcPts val="5296"/>
              </a:lnSpc>
            </a:pPr>
            <a:r>
              <a:rPr lang="en-US" sz="3395">
                <a:solidFill>
                  <a:srgbClr val="000000"/>
                </a:solidFill>
                <a:latin typeface="HK Grotesk"/>
              </a:rPr>
              <a:t>- During instantiation of the SMACrossStrategy, additional parameters are provided to customize the strategy's behavior, including the timeframe of data and the periods for the fast and slow Simple Moving Averages (SMAs).</a:t>
            </a:r>
          </a:p>
          <a:p>
            <a:pPr>
              <a:lnSpc>
                <a:spcPts val="5296"/>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93225" y="-276616"/>
            <a:ext cx="5226972" cy="2347385"/>
          </a:xfrm>
          <a:custGeom>
            <a:avLst/>
            <a:gdLst/>
            <a:ahLst/>
            <a:cxnLst/>
            <a:rect r="r" b="b" t="t" l="l"/>
            <a:pathLst>
              <a:path h="2347385" w="5226972">
                <a:moveTo>
                  <a:pt x="0" y="0"/>
                </a:moveTo>
                <a:lnTo>
                  <a:pt x="5226972" y="0"/>
                </a:lnTo>
                <a:lnTo>
                  <a:pt x="5226972" y="2347386"/>
                </a:lnTo>
                <a:lnTo>
                  <a:pt x="0" y="2347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27132" y="9084852"/>
            <a:ext cx="8552141" cy="4571508"/>
          </a:xfrm>
          <a:custGeom>
            <a:avLst/>
            <a:gdLst/>
            <a:ahLst/>
            <a:cxnLst/>
            <a:rect r="r" b="b" t="t" l="l"/>
            <a:pathLst>
              <a:path h="4571508" w="8552141">
                <a:moveTo>
                  <a:pt x="0" y="0"/>
                </a:moveTo>
                <a:lnTo>
                  <a:pt x="8552141" y="0"/>
                </a:lnTo>
                <a:lnTo>
                  <a:pt x="8552141" y="4571508"/>
                </a:lnTo>
                <a:lnTo>
                  <a:pt x="0" y="45715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172029" y="914400"/>
            <a:ext cx="9943942" cy="913130"/>
          </a:xfrm>
          <a:prstGeom prst="rect">
            <a:avLst/>
          </a:prstGeom>
        </p:spPr>
        <p:txBody>
          <a:bodyPr anchor="t" rtlCol="false" tIns="0" lIns="0" bIns="0" rIns="0">
            <a:spAutoFit/>
          </a:bodyPr>
          <a:lstStyle/>
          <a:p>
            <a:pPr algn="ctr" marL="0" indent="0" lvl="0">
              <a:lnSpc>
                <a:spcPts val="7419"/>
              </a:lnSpc>
              <a:spcBef>
                <a:spcPct val="0"/>
              </a:spcBef>
            </a:pPr>
            <a:r>
              <a:rPr lang="en-US" sz="5299">
                <a:solidFill>
                  <a:srgbClr val="000000"/>
                </a:solidFill>
                <a:latin typeface="HK Grotesk Bold"/>
              </a:rPr>
              <a:t>BACKTESTING USING CEREBRO</a:t>
            </a:r>
          </a:p>
        </p:txBody>
      </p:sp>
      <p:sp>
        <p:nvSpPr>
          <p:cNvPr name="TextBox 5" id="5"/>
          <p:cNvSpPr txBox="true"/>
          <p:nvPr/>
        </p:nvSpPr>
        <p:spPr>
          <a:xfrm rot="0">
            <a:off x="1366835" y="2233085"/>
            <a:ext cx="15554330" cy="5293078"/>
          </a:xfrm>
          <a:prstGeom prst="rect">
            <a:avLst/>
          </a:prstGeom>
        </p:spPr>
        <p:txBody>
          <a:bodyPr anchor="t" rtlCol="false" tIns="0" lIns="0" bIns="0" rIns="0">
            <a:spAutoFit/>
          </a:bodyPr>
          <a:lstStyle/>
          <a:p>
            <a:pPr>
              <a:lnSpc>
                <a:spcPts val="5296"/>
              </a:lnSpc>
            </a:pPr>
            <a:r>
              <a:rPr lang="en-US" sz="3395">
                <a:solidFill>
                  <a:srgbClr val="000000"/>
                </a:solidFill>
                <a:latin typeface="HK Grotesk Bold"/>
              </a:rPr>
              <a:t>8. cerebro.broker.getvalue():</a:t>
            </a:r>
          </a:p>
          <a:p>
            <a:pPr>
              <a:lnSpc>
                <a:spcPts val="5296"/>
              </a:lnSpc>
            </a:pPr>
            <a:r>
              <a:rPr lang="en-US" sz="3395">
                <a:solidFill>
                  <a:srgbClr val="000000"/>
                </a:solidFill>
                <a:latin typeface="HK Grotesk"/>
              </a:rPr>
              <a:t>- This retrieves the current value of the portfolio in the backtesting environment.</a:t>
            </a:r>
          </a:p>
          <a:p>
            <a:pPr>
              <a:lnSpc>
                <a:spcPts val="5296"/>
              </a:lnSpc>
            </a:pPr>
          </a:p>
          <a:p>
            <a:pPr>
              <a:lnSpc>
                <a:spcPts val="5296"/>
              </a:lnSpc>
            </a:pPr>
            <a:r>
              <a:rPr lang="en-US" sz="3395">
                <a:solidFill>
                  <a:srgbClr val="000000"/>
                </a:solidFill>
                <a:latin typeface="HK Grotesk Bold"/>
              </a:rPr>
              <a:t>9. print(f"Starting Portfolio Value: {cerebro.broker.getvalue():.2f}"):</a:t>
            </a:r>
          </a:p>
          <a:p>
            <a:pPr>
              <a:lnSpc>
                <a:spcPts val="5296"/>
              </a:lnSpc>
            </a:pPr>
            <a:r>
              <a:rPr lang="en-US" sz="3395">
                <a:solidFill>
                  <a:srgbClr val="000000"/>
                </a:solidFill>
                <a:latin typeface="HK Grotesk Bold"/>
              </a:rPr>
              <a:t> </a:t>
            </a:r>
            <a:r>
              <a:rPr lang="en-US" sz="3395">
                <a:solidFill>
                  <a:srgbClr val="000000"/>
                </a:solidFill>
                <a:latin typeface="HK Grotesk"/>
              </a:rPr>
              <a:t>- It then prints the starting portfolio value to the console using an f-string.</a:t>
            </a:r>
          </a:p>
          <a:p>
            <a:pPr>
              <a:lnSpc>
                <a:spcPts val="5296"/>
              </a:lnSpc>
            </a:pPr>
            <a:r>
              <a:rPr lang="en-US" sz="3395">
                <a:solidFill>
                  <a:srgbClr val="000000"/>
                </a:solidFill>
                <a:latin typeface="HK Grotesk"/>
              </a:rPr>
              <a:t> - “.2f” is used to format the value with two decimal places.</a:t>
            </a:r>
          </a:p>
          <a:p>
            <a:pPr>
              <a:lnSpc>
                <a:spcPts val="5296"/>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95302" y="-144993"/>
            <a:ext cx="5226972" cy="2347385"/>
          </a:xfrm>
          <a:custGeom>
            <a:avLst/>
            <a:gdLst/>
            <a:ahLst/>
            <a:cxnLst/>
            <a:rect r="r" b="b" t="t" l="l"/>
            <a:pathLst>
              <a:path h="2347385" w="5226972">
                <a:moveTo>
                  <a:pt x="0" y="0"/>
                </a:moveTo>
                <a:lnTo>
                  <a:pt x="5226972" y="0"/>
                </a:lnTo>
                <a:lnTo>
                  <a:pt x="5226972" y="2347386"/>
                </a:lnTo>
                <a:lnTo>
                  <a:pt x="0" y="2347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22317" y="8127444"/>
            <a:ext cx="8552141" cy="4571508"/>
          </a:xfrm>
          <a:custGeom>
            <a:avLst/>
            <a:gdLst/>
            <a:ahLst/>
            <a:cxnLst/>
            <a:rect r="r" b="b" t="t" l="l"/>
            <a:pathLst>
              <a:path h="4571508" w="8552141">
                <a:moveTo>
                  <a:pt x="0" y="0"/>
                </a:moveTo>
                <a:lnTo>
                  <a:pt x="8552141" y="0"/>
                </a:lnTo>
                <a:lnTo>
                  <a:pt x="8552141" y="4571508"/>
                </a:lnTo>
                <a:lnTo>
                  <a:pt x="0" y="45715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0463231" y="3056865"/>
            <a:ext cx="676236" cy="5903650"/>
          </a:xfrm>
          <a:custGeom>
            <a:avLst/>
            <a:gdLst/>
            <a:ahLst/>
            <a:cxnLst/>
            <a:rect r="r" b="b" t="t" l="l"/>
            <a:pathLst>
              <a:path h="5903650" w="676236">
                <a:moveTo>
                  <a:pt x="676236" y="0"/>
                </a:moveTo>
                <a:lnTo>
                  <a:pt x="0" y="0"/>
                </a:lnTo>
                <a:lnTo>
                  <a:pt x="0" y="5903650"/>
                </a:lnTo>
                <a:lnTo>
                  <a:pt x="676236" y="5903650"/>
                </a:lnTo>
                <a:lnTo>
                  <a:pt x="67623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403932" y="3211677"/>
            <a:ext cx="8438674" cy="6842356"/>
          </a:xfrm>
          <a:prstGeom prst="rect">
            <a:avLst/>
          </a:prstGeom>
        </p:spPr>
        <p:txBody>
          <a:bodyPr anchor="t" rtlCol="false" tIns="0" lIns="0" bIns="0" rIns="0">
            <a:spAutoFit/>
          </a:bodyPr>
          <a:lstStyle/>
          <a:p>
            <a:pPr marL="699710" indent="-349855" lvl="1">
              <a:lnSpc>
                <a:spcPts val="4537"/>
              </a:lnSpc>
              <a:buFont typeface="Arial"/>
              <a:buChar char="•"/>
            </a:pPr>
            <a:r>
              <a:rPr lang="en-US" sz="3240">
                <a:solidFill>
                  <a:srgbClr val="000000"/>
                </a:solidFill>
                <a:latin typeface="Canva Sans"/>
              </a:rPr>
              <a:t>Initial Investment = 100000</a:t>
            </a:r>
          </a:p>
          <a:p>
            <a:pPr>
              <a:lnSpc>
                <a:spcPts val="4537"/>
              </a:lnSpc>
            </a:pPr>
          </a:p>
          <a:p>
            <a:pPr marL="699710" indent="-349855" lvl="1">
              <a:lnSpc>
                <a:spcPts val="4537"/>
              </a:lnSpc>
              <a:buFont typeface="Arial"/>
              <a:buChar char="•"/>
            </a:pPr>
            <a:r>
              <a:rPr lang="en-US" sz="3240">
                <a:solidFill>
                  <a:srgbClr val="000000"/>
                </a:solidFill>
                <a:latin typeface="Canva Sans"/>
              </a:rPr>
              <a:t>Ending Portfolio Value = 152542.54</a:t>
            </a:r>
          </a:p>
          <a:p>
            <a:pPr>
              <a:lnSpc>
                <a:spcPts val="4537"/>
              </a:lnSpc>
            </a:pPr>
          </a:p>
          <a:p>
            <a:pPr marL="699710" indent="-349855" lvl="1">
              <a:lnSpc>
                <a:spcPts val="4537"/>
              </a:lnSpc>
              <a:buFont typeface="Arial"/>
              <a:buChar char="•"/>
            </a:pPr>
            <a:r>
              <a:rPr lang="en-US" sz="3240">
                <a:solidFill>
                  <a:srgbClr val="000000"/>
                </a:solidFill>
                <a:latin typeface="Canva Sans"/>
              </a:rPr>
              <a:t>Remaining Available Funds = 152542.54</a:t>
            </a:r>
          </a:p>
          <a:p>
            <a:pPr>
              <a:lnSpc>
                <a:spcPts val="4537"/>
              </a:lnSpc>
            </a:pPr>
          </a:p>
          <a:p>
            <a:pPr marL="699710" indent="-349855" lvl="1">
              <a:lnSpc>
                <a:spcPts val="4537"/>
              </a:lnSpc>
              <a:buFont typeface="Arial"/>
              <a:buChar char="•"/>
            </a:pPr>
            <a:r>
              <a:rPr lang="en-US" sz="3240">
                <a:solidFill>
                  <a:srgbClr val="000000"/>
                </a:solidFill>
                <a:latin typeface="HK Grotesk"/>
              </a:rPr>
              <a:t>Max Drawdowns = 9.9312</a:t>
            </a:r>
          </a:p>
          <a:p>
            <a:pPr>
              <a:lnSpc>
                <a:spcPts val="4537"/>
              </a:lnSpc>
            </a:pPr>
          </a:p>
          <a:p>
            <a:pPr marL="699710" indent="-349855" lvl="1">
              <a:lnSpc>
                <a:spcPts val="4537"/>
              </a:lnSpc>
              <a:buFont typeface="Arial"/>
              <a:buChar char="•"/>
            </a:pPr>
            <a:r>
              <a:rPr lang="en-US" sz="3240">
                <a:solidFill>
                  <a:srgbClr val="000000"/>
                </a:solidFill>
                <a:latin typeface="HK Grotesk"/>
              </a:rPr>
              <a:t>Sharpe Ratio = 1:2</a:t>
            </a:r>
          </a:p>
          <a:p>
            <a:pPr>
              <a:lnSpc>
                <a:spcPts val="4537"/>
              </a:lnSpc>
            </a:pPr>
          </a:p>
          <a:p>
            <a:pPr>
              <a:lnSpc>
                <a:spcPts val="4537"/>
              </a:lnSpc>
            </a:pPr>
          </a:p>
          <a:p>
            <a:pPr>
              <a:lnSpc>
                <a:spcPts val="4537"/>
              </a:lnSpc>
            </a:pPr>
          </a:p>
        </p:txBody>
      </p:sp>
      <p:sp>
        <p:nvSpPr>
          <p:cNvPr name="TextBox 6" id="6"/>
          <p:cNvSpPr txBox="true"/>
          <p:nvPr/>
        </p:nvSpPr>
        <p:spPr>
          <a:xfrm rot="0">
            <a:off x="11328142" y="5244150"/>
            <a:ext cx="5222657" cy="1471930"/>
          </a:xfrm>
          <a:prstGeom prst="rect">
            <a:avLst/>
          </a:prstGeom>
        </p:spPr>
        <p:txBody>
          <a:bodyPr anchor="t" rtlCol="false" tIns="0" lIns="0" bIns="0" rIns="0">
            <a:spAutoFit/>
          </a:bodyPr>
          <a:lstStyle/>
          <a:p>
            <a:pPr algn="ctr" marL="0" indent="0" lvl="0">
              <a:lnSpc>
                <a:spcPts val="3919"/>
              </a:lnSpc>
              <a:spcBef>
                <a:spcPct val="0"/>
              </a:spcBef>
            </a:pPr>
            <a:r>
              <a:rPr lang="en-US" sz="2799">
                <a:solidFill>
                  <a:srgbClr val="000000"/>
                </a:solidFill>
                <a:latin typeface="HK Grotesk Bold"/>
              </a:rPr>
              <a:t> ROI/ DRAWDOWNS/ SHARPE RATIO FROM BACKTESTING RESULTS</a:t>
            </a:r>
          </a:p>
        </p:txBody>
      </p:sp>
      <p:sp>
        <p:nvSpPr>
          <p:cNvPr name="TextBox 7" id="7"/>
          <p:cNvSpPr txBox="true"/>
          <p:nvPr/>
        </p:nvSpPr>
        <p:spPr>
          <a:xfrm rot="0">
            <a:off x="1737201" y="914400"/>
            <a:ext cx="14813598" cy="913130"/>
          </a:xfrm>
          <a:prstGeom prst="rect">
            <a:avLst/>
          </a:prstGeom>
        </p:spPr>
        <p:txBody>
          <a:bodyPr anchor="t" rtlCol="false" tIns="0" lIns="0" bIns="0" rIns="0">
            <a:spAutoFit/>
          </a:bodyPr>
          <a:lstStyle/>
          <a:p>
            <a:pPr algn="ctr" marL="0" indent="0" lvl="0">
              <a:lnSpc>
                <a:spcPts val="7419"/>
              </a:lnSpc>
              <a:spcBef>
                <a:spcPct val="0"/>
              </a:spcBef>
            </a:pPr>
            <a:r>
              <a:rPr lang="en-US" sz="5299">
                <a:solidFill>
                  <a:srgbClr val="000000"/>
                </a:solidFill>
                <a:latin typeface="HK Grotesk Bold"/>
              </a:rPr>
              <a:t>RESULTS OF ROI/DRAWDOWNS/SHARPE RATIO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145736" cy="10287000"/>
          </a:xfrm>
          <a:custGeom>
            <a:avLst/>
            <a:gdLst/>
            <a:ahLst/>
            <a:cxnLst/>
            <a:rect r="r" b="b" t="t" l="l"/>
            <a:pathLst>
              <a:path h="10287000" w="7145736">
                <a:moveTo>
                  <a:pt x="0" y="0"/>
                </a:moveTo>
                <a:lnTo>
                  <a:pt x="7145736" y="0"/>
                </a:lnTo>
                <a:lnTo>
                  <a:pt x="7145736" y="10287000"/>
                </a:lnTo>
                <a:lnTo>
                  <a:pt x="0" y="10287000"/>
                </a:lnTo>
                <a:lnTo>
                  <a:pt x="0" y="0"/>
                </a:lnTo>
                <a:close/>
              </a:path>
            </a:pathLst>
          </a:custGeom>
          <a:blipFill>
            <a:blip r:embed="rId2"/>
            <a:stretch>
              <a:fillRect l="-62011" t="0" r="-54063" b="0"/>
            </a:stretch>
          </a:blipFill>
        </p:spPr>
      </p:sp>
      <p:sp>
        <p:nvSpPr>
          <p:cNvPr name="Freeform 3" id="3"/>
          <p:cNvSpPr/>
          <p:nvPr/>
        </p:nvSpPr>
        <p:spPr>
          <a:xfrm flipH="false" flipV="false" rot="0">
            <a:off x="7506001" y="4329268"/>
            <a:ext cx="10433582" cy="4495925"/>
          </a:xfrm>
          <a:custGeom>
            <a:avLst/>
            <a:gdLst/>
            <a:ahLst/>
            <a:cxnLst/>
            <a:rect r="r" b="b" t="t" l="l"/>
            <a:pathLst>
              <a:path h="4495925" w="10433582">
                <a:moveTo>
                  <a:pt x="0" y="0"/>
                </a:moveTo>
                <a:lnTo>
                  <a:pt x="10433582" y="0"/>
                </a:lnTo>
                <a:lnTo>
                  <a:pt x="10433582" y="4495926"/>
                </a:lnTo>
                <a:lnTo>
                  <a:pt x="0" y="4495926"/>
                </a:lnTo>
                <a:lnTo>
                  <a:pt x="0" y="0"/>
                </a:lnTo>
                <a:close/>
              </a:path>
            </a:pathLst>
          </a:custGeom>
          <a:blipFill>
            <a:blip r:embed="rId3"/>
            <a:stretch>
              <a:fillRect l="0" t="0" r="0" b="0"/>
            </a:stretch>
          </a:blipFill>
        </p:spPr>
      </p:sp>
      <p:sp>
        <p:nvSpPr>
          <p:cNvPr name="TextBox 4" id="4"/>
          <p:cNvSpPr txBox="true"/>
          <p:nvPr/>
        </p:nvSpPr>
        <p:spPr>
          <a:xfrm rot="0">
            <a:off x="8740186" y="1038225"/>
            <a:ext cx="8795583" cy="2864231"/>
          </a:xfrm>
          <a:prstGeom prst="rect">
            <a:avLst/>
          </a:prstGeom>
        </p:spPr>
        <p:txBody>
          <a:bodyPr anchor="t" rtlCol="false" tIns="0" lIns="0" bIns="0" rIns="0">
            <a:spAutoFit/>
          </a:bodyPr>
          <a:lstStyle/>
          <a:p>
            <a:pPr>
              <a:lnSpc>
                <a:spcPts val="7552"/>
              </a:lnSpc>
            </a:pPr>
            <a:r>
              <a:rPr lang="en-US" sz="6400">
                <a:solidFill>
                  <a:srgbClr val="000000"/>
                </a:solidFill>
                <a:latin typeface="HK Grotesk Bold"/>
              </a:rPr>
              <a:t>JUSTIFICATION FOR USING DATA MODEL/ INDICATOR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2770" y="8743315"/>
            <a:ext cx="8552141" cy="4571508"/>
          </a:xfrm>
          <a:custGeom>
            <a:avLst/>
            <a:gdLst/>
            <a:ahLst/>
            <a:cxnLst/>
            <a:rect r="r" b="b" t="t" l="l"/>
            <a:pathLst>
              <a:path h="4571508" w="8552141">
                <a:moveTo>
                  <a:pt x="0" y="0"/>
                </a:moveTo>
                <a:lnTo>
                  <a:pt x="8552141" y="0"/>
                </a:lnTo>
                <a:lnTo>
                  <a:pt x="8552141" y="4571508"/>
                </a:lnTo>
                <a:lnTo>
                  <a:pt x="0" y="4571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187291">
            <a:off x="-3362116" y="-3902049"/>
            <a:ext cx="9213902" cy="5377568"/>
          </a:xfrm>
          <a:custGeom>
            <a:avLst/>
            <a:gdLst/>
            <a:ahLst/>
            <a:cxnLst/>
            <a:rect r="r" b="b" t="t" l="l"/>
            <a:pathLst>
              <a:path h="5377568" w="9213902">
                <a:moveTo>
                  <a:pt x="0" y="0"/>
                </a:moveTo>
                <a:lnTo>
                  <a:pt x="9213902" y="0"/>
                </a:lnTo>
                <a:lnTo>
                  <a:pt x="9213902" y="5377568"/>
                </a:lnTo>
                <a:lnTo>
                  <a:pt x="0" y="53775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219517"/>
            <a:ext cx="16230600" cy="7781290"/>
          </a:xfrm>
          <a:prstGeom prst="rect">
            <a:avLst/>
          </a:prstGeom>
        </p:spPr>
        <p:txBody>
          <a:bodyPr anchor="t" rtlCol="false" tIns="0" lIns="0" bIns="0" rIns="0">
            <a:spAutoFit/>
          </a:bodyPr>
          <a:lstStyle/>
          <a:p>
            <a:pPr>
              <a:lnSpc>
                <a:spcPts val="4759"/>
              </a:lnSpc>
            </a:pPr>
            <a:r>
              <a:rPr lang="en-US" sz="3399">
                <a:solidFill>
                  <a:srgbClr val="000000"/>
                </a:solidFill>
                <a:latin typeface="HK Grotesk Bold"/>
              </a:rPr>
              <a:t>1. Trend Identification:</a:t>
            </a:r>
          </a:p>
          <a:p>
            <a:pPr>
              <a:lnSpc>
                <a:spcPts val="4759"/>
              </a:lnSpc>
            </a:pPr>
            <a:r>
              <a:rPr lang="en-US" sz="3399">
                <a:solidFill>
                  <a:srgbClr val="000000"/>
                </a:solidFill>
                <a:latin typeface="HK Grotesk"/>
              </a:rPr>
              <a:t>   - SMAs are commonly used to identify trends in financial markets. The strategy in the code leverages the relationship between a shorter-term SMA (fast) and a longer-term SMA (slow) to identify potential trends in the price movement.</a:t>
            </a:r>
          </a:p>
          <a:p>
            <a:pPr>
              <a:lnSpc>
                <a:spcPts val="4759"/>
              </a:lnSpc>
            </a:pPr>
          </a:p>
          <a:p>
            <a:pPr>
              <a:lnSpc>
                <a:spcPts val="4759"/>
              </a:lnSpc>
            </a:pPr>
            <a:r>
              <a:rPr lang="en-US" sz="3399">
                <a:solidFill>
                  <a:srgbClr val="000000"/>
                </a:solidFill>
                <a:latin typeface="HK Grotesk Bold"/>
              </a:rPr>
              <a:t>2. Crossover Signals:</a:t>
            </a:r>
          </a:p>
          <a:p>
            <a:pPr>
              <a:lnSpc>
                <a:spcPts val="4759"/>
              </a:lnSpc>
            </a:pPr>
            <a:r>
              <a:rPr lang="en-US" sz="3399">
                <a:solidFill>
                  <a:srgbClr val="000000"/>
                </a:solidFill>
                <a:latin typeface="HK Grotesk"/>
              </a:rPr>
              <a:t>   - The strategy generates buy signals when the fast SMA crosses above the slow SMA. This is often interpreted as a bullish signal, indicating a potential upward trend.</a:t>
            </a:r>
          </a:p>
          <a:p>
            <a:pPr>
              <a:lnSpc>
                <a:spcPts val="4759"/>
              </a:lnSpc>
            </a:pPr>
          </a:p>
          <a:p>
            <a:pPr>
              <a:lnSpc>
                <a:spcPts val="4759"/>
              </a:lnSpc>
            </a:pPr>
            <a:r>
              <a:rPr lang="en-US" sz="3399">
                <a:solidFill>
                  <a:srgbClr val="000000"/>
                </a:solidFill>
                <a:latin typeface="HK Grotesk Bold"/>
              </a:rPr>
              <a:t>3. Crossunder Signals:</a:t>
            </a:r>
          </a:p>
          <a:p>
            <a:pPr>
              <a:lnSpc>
                <a:spcPts val="4759"/>
              </a:lnSpc>
            </a:pPr>
            <a:r>
              <a:rPr lang="en-US" sz="3399">
                <a:solidFill>
                  <a:srgbClr val="000000"/>
                </a:solidFill>
                <a:latin typeface="HK Grotesk"/>
              </a:rPr>
              <a:t>   - Conversely, sell signals are generated when the fast SMA crosses below the slow SMA, signaling a potential reversal or the beginning of a downward trend.</a:t>
            </a:r>
          </a:p>
          <a:p>
            <a:pPr>
              <a:lnSpc>
                <a:spcPts val="475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793167" y="6148749"/>
            <a:ext cx="8552141" cy="4571508"/>
          </a:xfrm>
          <a:custGeom>
            <a:avLst/>
            <a:gdLst/>
            <a:ahLst/>
            <a:cxnLst/>
            <a:rect r="r" b="b" t="t" l="l"/>
            <a:pathLst>
              <a:path h="4571508" w="8552141">
                <a:moveTo>
                  <a:pt x="0" y="0"/>
                </a:moveTo>
                <a:lnTo>
                  <a:pt x="8552141" y="0"/>
                </a:lnTo>
                <a:lnTo>
                  <a:pt x="8552141" y="4571508"/>
                </a:lnTo>
                <a:lnTo>
                  <a:pt x="0" y="4571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187291">
            <a:off x="14546719" y="-4819639"/>
            <a:ext cx="9213902" cy="5377568"/>
          </a:xfrm>
          <a:custGeom>
            <a:avLst/>
            <a:gdLst/>
            <a:ahLst/>
            <a:cxnLst/>
            <a:rect r="r" b="b" t="t" l="l"/>
            <a:pathLst>
              <a:path h="5377568" w="9213902">
                <a:moveTo>
                  <a:pt x="0" y="0"/>
                </a:moveTo>
                <a:lnTo>
                  <a:pt x="9213902" y="0"/>
                </a:lnTo>
                <a:lnTo>
                  <a:pt x="9213902" y="5377568"/>
                </a:lnTo>
                <a:lnTo>
                  <a:pt x="0" y="53775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2119630"/>
            <a:ext cx="16230600" cy="5981065"/>
          </a:xfrm>
          <a:prstGeom prst="rect">
            <a:avLst/>
          </a:prstGeom>
        </p:spPr>
        <p:txBody>
          <a:bodyPr anchor="t" rtlCol="false" tIns="0" lIns="0" bIns="0" rIns="0">
            <a:spAutoFit/>
          </a:bodyPr>
          <a:lstStyle/>
          <a:p>
            <a:pPr>
              <a:lnSpc>
                <a:spcPts val="4759"/>
              </a:lnSpc>
            </a:pPr>
            <a:r>
              <a:rPr lang="en-US" sz="3399">
                <a:solidFill>
                  <a:srgbClr val="000000"/>
                </a:solidFill>
                <a:latin typeface="HK Grotesk Bold"/>
              </a:rPr>
              <a:t>4. Backtesting:</a:t>
            </a:r>
          </a:p>
          <a:p>
            <a:pPr>
              <a:lnSpc>
                <a:spcPts val="4759"/>
              </a:lnSpc>
            </a:pPr>
            <a:r>
              <a:rPr lang="en-US" sz="3399">
                <a:solidFill>
                  <a:srgbClr val="000000"/>
                </a:solidFill>
                <a:latin typeface="HK Grotesk"/>
              </a:rPr>
              <a:t>   - The code is designed for backtesting, allowing the evaluation of the SMA-based strategy's historical performance on price data. This is essential for assessing its viability before deploying it in a live trading environment.</a:t>
            </a:r>
          </a:p>
          <a:p>
            <a:pPr>
              <a:lnSpc>
                <a:spcPts val="4759"/>
              </a:lnSpc>
            </a:pPr>
          </a:p>
          <a:p>
            <a:pPr>
              <a:lnSpc>
                <a:spcPts val="4759"/>
              </a:lnSpc>
            </a:pPr>
            <a:r>
              <a:rPr lang="en-US" sz="3399">
                <a:solidFill>
                  <a:srgbClr val="000000"/>
                </a:solidFill>
                <a:latin typeface="HK Grotesk Bold"/>
              </a:rPr>
              <a:t>5. Customization:</a:t>
            </a:r>
          </a:p>
          <a:p>
            <a:pPr>
              <a:lnSpc>
                <a:spcPts val="4759"/>
              </a:lnSpc>
            </a:pPr>
            <a:r>
              <a:rPr lang="en-US" sz="3399">
                <a:solidFill>
                  <a:srgbClr val="000000"/>
                </a:solidFill>
                <a:latin typeface="HK Grotesk Bold"/>
              </a:rPr>
              <a:t>   </a:t>
            </a:r>
            <a:r>
              <a:rPr lang="en-US" sz="3399">
                <a:solidFill>
                  <a:srgbClr val="000000"/>
                </a:solidFill>
                <a:latin typeface="HK Grotesk"/>
              </a:rPr>
              <a:t>- The code provides parameters for adjusting the periods of the fast and slow SMAs, allowing users to customize the strategy based on their preferences or market conditions.</a:t>
            </a:r>
          </a:p>
          <a:p>
            <a:pPr>
              <a:lnSpc>
                <a:spcPts val="475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71886" y="1171575"/>
            <a:ext cx="9066652" cy="1069976"/>
          </a:xfrm>
          <a:prstGeom prst="rect">
            <a:avLst/>
          </a:prstGeom>
        </p:spPr>
        <p:txBody>
          <a:bodyPr anchor="t" rtlCol="false" tIns="0" lIns="0" bIns="0" rIns="0">
            <a:spAutoFit/>
          </a:bodyPr>
          <a:lstStyle/>
          <a:p>
            <a:pPr>
              <a:lnSpc>
                <a:spcPts val="8000"/>
              </a:lnSpc>
            </a:pPr>
            <a:r>
              <a:rPr lang="en-US" sz="8000">
                <a:solidFill>
                  <a:srgbClr val="5E17EB"/>
                </a:solidFill>
                <a:latin typeface="HK Grotesk Bold"/>
              </a:rPr>
              <a:t>Reference</a:t>
            </a:r>
          </a:p>
        </p:txBody>
      </p:sp>
      <p:sp>
        <p:nvSpPr>
          <p:cNvPr name="Freeform 3" id="3"/>
          <p:cNvSpPr/>
          <p:nvPr/>
        </p:nvSpPr>
        <p:spPr>
          <a:xfrm flipH="false" flipV="false" rot="-2827211">
            <a:off x="14295600" y="-2005524"/>
            <a:ext cx="7984799" cy="6068448"/>
          </a:xfrm>
          <a:custGeom>
            <a:avLst/>
            <a:gdLst/>
            <a:ahLst/>
            <a:cxnLst/>
            <a:rect r="r" b="b" t="t" l="l"/>
            <a:pathLst>
              <a:path h="6068448" w="7984799">
                <a:moveTo>
                  <a:pt x="0" y="0"/>
                </a:moveTo>
                <a:lnTo>
                  <a:pt x="7984800" y="0"/>
                </a:lnTo>
                <a:lnTo>
                  <a:pt x="7984800" y="6068448"/>
                </a:lnTo>
                <a:lnTo>
                  <a:pt x="0" y="6068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6422757">
            <a:off x="-3518081" y="6224076"/>
            <a:ext cx="7984799" cy="6068448"/>
          </a:xfrm>
          <a:custGeom>
            <a:avLst/>
            <a:gdLst/>
            <a:ahLst/>
            <a:cxnLst/>
            <a:rect r="r" b="b" t="t" l="l"/>
            <a:pathLst>
              <a:path h="6068448" w="7984799">
                <a:moveTo>
                  <a:pt x="0" y="0"/>
                </a:moveTo>
                <a:lnTo>
                  <a:pt x="7984800" y="0"/>
                </a:lnTo>
                <a:lnTo>
                  <a:pt x="7984800" y="6068448"/>
                </a:lnTo>
                <a:lnTo>
                  <a:pt x="0" y="6068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071886" y="2736650"/>
            <a:ext cx="4600734" cy="580390"/>
          </a:xfrm>
          <a:prstGeom prst="rect">
            <a:avLst/>
          </a:prstGeom>
        </p:spPr>
        <p:txBody>
          <a:bodyPr anchor="t" rtlCol="false" tIns="0" lIns="0" bIns="0" rIns="0">
            <a:spAutoFit/>
          </a:bodyPr>
          <a:lstStyle/>
          <a:p>
            <a:pPr algn="ctr">
              <a:lnSpc>
                <a:spcPts val="4759"/>
              </a:lnSpc>
            </a:pPr>
            <a:r>
              <a:rPr lang="en-US" sz="3399">
                <a:solidFill>
                  <a:srgbClr val="5E17EB"/>
                </a:solidFill>
                <a:latin typeface="HK Grotesk"/>
              </a:rPr>
              <a:t>https://chat.openai.com</a:t>
            </a:r>
          </a:p>
        </p:txBody>
      </p:sp>
      <p:sp>
        <p:nvSpPr>
          <p:cNvPr name="TextBox 6" id="6"/>
          <p:cNvSpPr txBox="true"/>
          <p:nvPr/>
        </p:nvSpPr>
        <p:spPr>
          <a:xfrm rot="0">
            <a:off x="2071886" y="3442651"/>
            <a:ext cx="5030788" cy="580390"/>
          </a:xfrm>
          <a:prstGeom prst="rect">
            <a:avLst/>
          </a:prstGeom>
        </p:spPr>
        <p:txBody>
          <a:bodyPr anchor="t" rtlCol="false" tIns="0" lIns="0" bIns="0" rIns="0">
            <a:spAutoFit/>
          </a:bodyPr>
          <a:lstStyle/>
          <a:p>
            <a:pPr algn="ctr">
              <a:lnSpc>
                <a:spcPts val="4759"/>
              </a:lnSpc>
            </a:pPr>
            <a:r>
              <a:rPr lang="en-US" sz="3399">
                <a:solidFill>
                  <a:srgbClr val="5E17EB"/>
                </a:solidFill>
                <a:latin typeface="HK Grotesk"/>
              </a:rPr>
              <a:t>https://in.tradingview.com</a:t>
            </a:r>
          </a:p>
        </p:txBody>
      </p:sp>
      <p:sp>
        <p:nvSpPr>
          <p:cNvPr name="TextBox 7" id="7"/>
          <p:cNvSpPr txBox="true"/>
          <p:nvPr/>
        </p:nvSpPr>
        <p:spPr>
          <a:xfrm rot="0">
            <a:off x="2071886" y="4146866"/>
            <a:ext cx="4903311" cy="580390"/>
          </a:xfrm>
          <a:prstGeom prst="rect">
            <a:avLst/>
          </a:prstGeom>
        </p:spPr>
        <p:txBody>
          <a:bodyPr anchor="t" rtlCol="false" tIns="0" lIns="0" bIns="0" rIns="0">
            <a:spAutoFit/>
          </a:bodyPr>
          <a:lstStyle/>
          <a:p>
            <a:pPr algn="ctr">
              <a:lnSpc>
                <a:spcPts val="4759"/>
              </a:lnSpc>
            </a:pPr>
            <a:r>
              <a:rPr lang="en-US" sz="3399">
                <a:solidFill>
                  <a:srgbClr val="5E17EB"/>
                </a:solidFill>
                <a:latin typeface="HK Grotesk"/>
              </a:rPr>
              <a:t>https://www.binance.com</a:t>
            </a:r>
          </a:p>
        </p:txBody>
      </p:sp>
      <p:sp>
        <p:nvSpPr>
          <p:cNvPr name="TextBox 8" id="8"/>
          <p:cNvSpPr txBox="true"/>
          <p:nvPr/>
        </p:nvSpPr>
        <p:spPr>
          <a:xfrm rot="0">
            <a:off x="2071886" y="4851081"/>
            <a:ext cx="5480844" cy="580390"/>
          </a:xfrm>
          <a:prstGeom prst="rect">
            <a:avLst/>
          </a:prstGeom>
        </p:spPr>
        <p:txBody>
          <a:bodyPr anchor="t" rtlCol="false" tIns="0" lIns="0" bIns="0" rIns="0">
            <a:spAutoFit/>
          </a:bodyPr>
          <a:lstStyle/>
          <a:p>
            <a:pPr algn="ctr">
              <a:lnSpc>
                <a:spcPts val="4759"/>
              </a:lnSpc>
            </a:pPr>
            <a:r>
              <a:rPr lang="en-US" sz="3399">
                <a:solidFill>
                  <a:srgbClr val="5E17EB"/>
                </a:solidFill>
                <a:latin typeface="HK Grotesk"/>
              </a:rPr>
              <a:t>https://www.backtrader.com</a:t>
            </a:r>
          </a:p>
        </p:txBody>
      </p:sp>
      <p:sp>
        <p:nvSpPr>
          <p:cNvPr name="TextBox 9" id="9"/>
          <p:cNvSpPr txBox="true"/>
          <p:nvPr/>
        </p:nvSpPr>
        <p:spPr>
          <a:xfrm rot="0">
            <a:off x="7961808" y="2468242"/>
            <a:ext cx="7182040" cy="1069976"/>
          </a:xfrm>
          <a:prstGeom prst="rect">
            <a:avLst/>
          </a:prstGeom>
        </p:spPr>
        <p:txBody>
          <a:bodyPr anchor="t" rtlCol="false" tIns="0" lIns="0" bIns="0" rIns="0">
            <a:spAutoFit/>
          </a:bodyPr>
          <a:lstStyle/>
          <a:p>
            <a:pPr algn="r">
              <a:lnSpc>
                <a:spcPts val="8000"/>
              </a:lnSpc>
            </a:pPr>
            <a:r>
              <a:rPr lang="en-US" sz="8000">
                <a:solidFill>
                  <a:srgbClr val="36127D"/>
                </a:solidFill>
                <a:latin typeface="HK Grotesk Bold"/>
              </a:rPr>
              <a:t>The Team</a:t>
            </a:r>
          </a:p>
        </p:txBody>
      </p:sp>
      <p:sp>
        <p:nvSpPr>
          <p:cNvPr name="TextBox 10" id="10"/>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11" id="11"/>
          <p:cNvSpPr txBox="true"/>
          <p:nvPr/>
        </p:nvSpPr>
        <p:spPr>
          <a:xfrm rot="0">
            <a:off x="11899143" y="4038589"/>
            <a:ext cx="3244705" cy="2041534"/>
          </a:xfrm>
          <a:prstGeom prst="rect">
            <a:avLst/>
          </a:prstGeom>
        </p:spPr>
        <p:txBody>
          <a:bodyPr anchor="t" rtlCol="false" tIns="0" lIns="0" bIns="0" rIns="0">
            <a:spAutoFit/>
          </a:bodyPr>
          <a:lstStyle/>
          <a:p>
            <a:pPr algn="r">
              <a:lnSpc>
                <a:spcPts val="4082"/>
              </a:lnSpc>
            </a:pPr>
            <a:r>
              <a:rPr lang="en-US" sz="2915">
                <a:solidFill>
                  <a:srgbClr val="36127D"/>
                </a:solidFill>
                <a:latin typeface="HK Grotesk"/>
              </a:rPr>
              <a:t>Aditya Sunil Nadiger</a:t>
            </a:r>
          </a:p>
          <a:p>
            <a:pPr algn="r">
              <a:lnSpc>
                <a:spcPts val="4082"/>
              </a:lnSpc>
            </a:pPr>
            <a:r>
              <a:rPr lang="en-US" sz="2915">
                <a:solidFill>
                  <a:srgbClr val="36127D"/>
                </a:solidFill>
                <a:latin typeface="HK Grotesk"/>
              </a:rPr>
              <a:t>Rishabh Laxmikanth</a:t>
            </a:r>
          </a:p>
          <a:p>
            <a:pPr algn="r">
              <a:lnSpc>
                <a:spcPts val="4082"/>
              </a:lnSpc>
            </a:pPr>
            <a:r>
              <a:rPr lang="en-US" sz="2915">
                <a:solidFill>
                  <a:srgbClr val="36127D"/>
                </a:solidFill>
                <a:latin typeface="HK Grotesk"/>
              </a:rPr>
              <a:t>Shourya S</a:t>
            </a:r>
          </a:p>
          <a:p>
            <a:pPr algn="r">
              <a:lnSpc>
                <a:spcPts val="4082"/>
              </a:lnSpc>
            </a:pPr>
            <a:r>
              <a:rPr lang="en-US" sz="2915">
                <a:solidFill>
                  <a:srgbClr val="36127D"/>
                </a:solidFill>
                <a:latin typeface="HK Grotesk"/>
              </a:rPr>
              <a:t>Hamshini S Shetty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827211">
            <a:off x="14295600" y="7099514"/>
            <a:ext cx="7984799" cy="6068448"/>
          </a:xfrm>
          <a:custGeom>
            <a:avLst/>
            <a:gdLst/>
            <a:ahLst/>
            <a:cxnLst/>
            <a:rect r="r" b="b" t="t" l="l"/>
            <a:pathLst>
              <a:path h="6068448" w="7984799">
                <a:moveTo>
                  <a:pt x="0" y="0"/>
                </a:moveTo>
                <a:lnTo>
                  <a:pt x="7984800" y="0"/>
                </a:lnTo>
                <a:lnTo>
                  <a:pt x="7984800" y="6068448"/>
                </a:lnTo>
                <a:lnTo>
                  <a:pt x="0" y="6068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422757">
            <a:off x="-1801872" y="-4022701"/>
            <a:ext cx="7984799" cy="6068448"/>
          </a:xfrm>
          <a:custGeom>
            <a:avLst/>
            <a:gdLst/>
            <a:ahLst/>
            <a:cxnLst/>
            <a:rect r="r" b="b" t="t" l="l"/>
            <a:pathLst>
              <a:path h="6068448" w="7984799">
                <a:moveTo>
                  <a:pt x="0" y="0"/>
                </a:moveTo>
                <a:lnTo>
                  <a:pt x="7984800" y="0"/>
                </a:lnTo>
                <a:lnTo>
                  <a:pt x="7984800" y="6068448"/>
                </a:lnTo>
                <a:lnTo>
                  <a:pt x="0" y="6068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7849676" y="5143500"/>
            <a:ext cx="2588648" cy="1830258"/>
            <a:chOff x="0" y="0"/>
            <a:chExt cx="3451530" cy="2440345"/>
          </a:xfrm>
        </p:grpSpPr>
        <p:sp>
          <p:nvSpPr>
            <p:cNvPr name="Freeform 5" id="5"/>
            <p:cNvSpPr/>
            <p:nvPr/>
          </p:nvSpPr>
          <p:spPr>
            <a:xfrm flipH="false" flipV="false" rot="0">
              <a:off x="0" y="1293909"/>
              <a:ext cx="1383331" cy="1146436"/>
            </a:xfrm>
            <a:custGeom>
              <a:avLst/>
              <a:gdLst/>
              <a:ahLst/>
              <a:cxnLst/>
              <a:rect r="r" b="b" t="t" l="l"/>
              <a:pathLst>
                <a:path h="1146436" w="1383331">
                  <a:moveTo>
                    <a:pt x="0" y="0"/>
                  </a:moveTo>
                  <a:lnTo>
                    <a:pt x="1383331" y="0"/>
                  </a:lnTo>
                  <a:lnTo>
                    <a:pt x="1383331" y="1146436"/>
                  </a:lnTo>
                  <a:lnTo>
                    <a:pt x="0" y="1146436"/>
                  </a:lnTo>
                  <a:lnTo>
                    <a:pt x="0" y="0"/>
                  </a:lnTo>
                  <a:close/>
                </a:path>
              </a:pathLst>
            </a:custGeom>
            <a:blipFill>
              <a:blip r:embed="rId4"/>
              <a:stretch>
                <a:fillRect l="0" t="0" r="0" b="0"/>
              </a:stretch>
            </a:blipFill>
          </p:spPr>
        </p:sp>
        <p:sp>
          <p:nvSpPr>
            <p:cNvPr name="Freeform 6" id="6"/>
            <p:cNvSpPr/>
            <p:nvPr/>
          </p:nvSpPr>
          <p:spPr>
            <a:xfrm flipH="false" flipV="false" rot="0">
              <a:off x="2165528" y="1293909"/>
              <a:ext cx="1286002" cy="1146436"/>
            </a:xfrm>
            <a:custGeom>
              <a:avLst/>
              <a:gdLst/>
              <a:ahLst/>
              <a:cxnLst/>
              <a:rect r="r" b="b" t="t" l="l"/>
              <a:pathLst>
                <a:path h="1146436" w="1286002">
                  <a:moveTo>
                    <a:pt x="0" y="0"/>
                  </a:moveTo>
                  <a:lnTo>
                    <a:pt x="1286002" y="0"/>
                  </a:lnTo>
                  <a:lnTo>
                    <a:pt x="1286002" y="1146436"/>
                  </a:lnTo>
                  <a:lnTo>
                    <a:pt x="0" y="1146436"/>
                  </a:lnTo>
                  <a:lnTo>
                    <a:pt x="0" y="0"/>
                  </a:lnTo>
                  <a:close/>
                </a:path>
              </a:pathLst>
            </a:custGeom>
            <a:blipFill>
              <a:blip r:embed="rId5"/>
              <a:stretch>
                <a:fillRect l="0" t="0" r="0" b="0"/>
              </a:stretch>
            </a:blipFill>
          </p:spPr>
        </p:sp>
        <p:sp>
          <p:nvSpPr>
            <p:cNvPr name="TextBox 7" id="7"/>
            <p:cNvSpPr txBox="true"/>
            <p:nvPr/>
          </p:nvSpPr>
          <p:spPr>
            <a:xfrm rot="0">
              <a:off x="1895290" y="-76200"/>
              <a:ext cx="10418" cy="942259"/>
            </a:xfrm>
            <a:prstGeom prst="rect">
              <a:avLst/>
            </a:prstGeom>
          </p:spPr>
          <p:txBody>
            <a:bodyPr anchor="t" rtlCol="false" tIns="0" lIns="0" bIns="0" rIns="0">
              <a:spAutoFit/>
            </a:bodyPr>
            <a:lstStyle/>
            <a:p>
              <a:pPr algn="ctr">
                <a:lnSpc>
                  <a:spcPts val="5971"/>
                </a:lnSpc>
              </a:pPr>
            </a:p>
          </p:txBody>
        </p:sp>
      </p:grpSp>
      <p:sp>
        <p:nvSpPr>
          <p:cNvPr name="TextBox 8" id="8"/>
          <p:cNvSpPr txBox="true"/>
          <p:nvPr/>
        </p:nvSpPr>
        <p:spPr>
          <a:xfrm rot="0">
            <a:off x="5680075" y="2692899"/>
            <a:ext cx="6927850" cy="1566544"/>
          </a:xfrm>
          <a:prstGeom prst="rect">
            <a:avLst/>
          </a:prstGeom>
        </p:spPr>
        <p:txBody>
          <a:bodyPr anchor="t" rtlCol="false" tIns="0" lIns="0" bIns="0" rIns="0">
            <a:spAutoFit/>
          </a:bodyPr>
          <a:lstStyle/>
          <a:p>
            <a:pPr algn="ctr">
              <a:lnSpc>
                <a:spcPts val="12880"/>
              </a:lnSpc>
            </a:pPr>
            <a:r>
              <a:rPr lang="en-US" sz="9200">
                <a:solidFill>
                  <a:srgbClr val="5E17EB"/>
                </a:solidFill>
                <a:latin typeface="Canva Sa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5977496">
            <a:off x="12173073" y="-1679059"/>
            <a:ext cx="11196923" cy="9283267"/>
          </a:xfrm>
          <a:custGeom>
            <a:avLst/>
            <a:gdLst/>
            <a:ahLst/>
            <a:cxnLst/>
            <a:rect r="r" b="b" t="t" l="l"/>
            <a:pathLst>
              <a:path h="9283267" w="11196923">
                <a:moveTo>
                  <a:pt x="0" y="0"/>
                </a:moveTo>
                <a:lnTo>
                  <a:pt x="11196922" y="0"/>
                </a:lnTo>
                <a:lnTo>
                  <a:pt x="11196922" y="9283267"/>
                </a:lnTo>
                <a:lnTo>
                  <a:pt x="0" y="9283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274391"/>
            <a:ext cx="11478359" cy="2289300"/>
          </a:xfrm>
          <a:prstGeom prst="rect">
            <a:avLst/>
          </a:prstGeom>
        </p:spPr>
        <p:txBody>
          <a:bodyPr anchor="t" rtlCol="false" tIns="0" lIns="0" bIns="0" rIns="0">
            <a:spAutoFit/>
          </a:bodyPr>
          <a:lstStyle/>
          <a:p>
            <a:pPr>
              <a:lnSpc>
                <a:spcPts val="9018"/>
              </a:lnSpc>
            </a:pPr>
            <a:r>
              <a:rPr lang="en-US" sz="7642">
                <a:solidFill>
                  <a:srgbClr val="FFFFFF"/>
                </a:solidFill>
                <a:latin typeface="HK Grotesk Bold"/>
              </a:rPr>
              <a:t>ZELTA PROBLEM STATEMENT</a:t>
            </a:r>
          </a:p>
        </p:txBody>
      </p:sp>
      <p:sp>
        <p:nvSpPr>
          <p:cNvPr name="TextBox 4" id="4"/>
          <p:cNvSpPr txBox="true"/>
          <p:nvPr/>
        </p:nvSpPr>
        <p:spPr>
          <a:xfrm rot="0">
            <a:off x="1028700" y="572971"/>
            <a:ext cx="2422870" cy="1002000"/>
          </a:xfrm>
          <a:prstGeom prst="rect">
            <a:avLst/>
          </a:prstGeom>
        </p:spPr>
        <p:txBody>
          <a:bodyPr anchor="t" rtlCol="false" tIns="0" lIns="0" bIns="0" rIns="0">
            <a:spAutoFit/>
          </a:bodyPr>
          <a:lstStyle/>
          <a:p>
            <a:pPr algn="l" marL="0" indent="0" lvl="0">
              <a:lnSpc>
                <a:spcPts val="7910"/>
              </a:lnSpc>
              <a:spcBef>
                <a:spcPct val="0"/>
              </a:spcBef>
            </a:pPr>
            <a:r>
              <a:rPr lang="en-US" sz="6703" u="none">
                <a:solidFill>
                  <a:srgbClr val="FFFFFF">
                    <a:alpha val="60000"/>
                  </a:srgbClr>
                </a:solidFill>
                <a:latin typeface="HK Grotesk Bold"/>
              </a:rPr>
              <a:t>01</a:t>
            </a:r>
          </a:p>
        </p:txBody>
      </p:sp>
      <p:sp>
        <p:nvSpPr>
          <p:cNvPr name="TextBox 5" id="5"/>
          <p:cNvSpPr txBox="true"/>
          <p:nvPr/>
        </p:nvSpPr>
        <p:spPr>
          <a:xfrm rot="0">
            <a:off x="1028700" y="4963611"/>
            <a:ext cx="7263598" cy="4631055"/>
          </a:xfrm>
          <a:prstGeom prst="rect">
            <a:avLst/>
          </a:prstGeom>
        </p:spPr>
        <p:txBody>
          <a:bodyPr anchor="t" rtlCol="false" tIns="0" lIns="0" bIns="0" rIns="0">
            <a:spAutoFit/>
          </a:bodyPr>
          <a:lstStyle/>
          <a:p>
            <a:pPr>
              <a:lnSpc>
                <a:spcPts val="4619"/>
              </a:lnSpc>
              <a:spcBef>
                <a:spcPct val="0"/>
              </a:spcBef>
            </a:pPr>
            <a:r>
              <a:rPr lang="en-US" sz="3299" spc="-32">
                <a:solidFill>
                  <a:srgbClr val="FFFFFF"/>
                </a:solidFill>
                <a:latin typeface="Assistant"/>
              </a:rPr>
              <a:t>Algorithmic Trading Model for BTC/USDT Crypto Market, employing advanced quantitative techniques for optimized strategies and increased profitability. Addressing volatility challenges, the model prioritizes risk management and adaptability, redefining crypto trading through innovation.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843596" y="-5660387"/>
            <a:ext cx="12256213" cy="10963740"/>
          </a:xfrm>
          <a:custGeom>
            <a:avLst/>
            <a:gdLst/>
            <a:ahLst/>
            <a:cxnLst/>
            <a:rect r="r" b="b" t="t" l="l"/>
            <a:pathLst>
              <a:path h="10963740" w="12256213">
                <a:moveTo>
                  <a:pt x="0" y="0"/>
                </a:moveTo>
                <a:lnTo>
                  <a:pt x="12256213" y="0"/>
                </a:lnTo>
                <a:lnTo>
                  <a:pt x="12256213" y="10963739"/>
                </a:lnTo>
                <a:lnTo>
                  <a:pt x="0" y="109637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866733"/>
            <a:ext cx="11042495" cy="1027799"/>
          </a:xfrm>
          <a:prstGeom prst="rect">
            <a:avLst/>
          </a:prstGeom>
        </p:spPr>
        <p:txBody>
          <a:bodyPr anchor="t" rtlCol="false" tIns="0" lIns="0" bIns="0" rIns="0">
            <a:spAutoFit/>
          </a:bodyPr>
          <a:lstStyle/>
          <a:p>
            <a:pPr algn="l" marL="0" indent="0" lvl="0">
              <a:lnSpc>
                <a:spcPts val="8449"/>
              </a:lnSpc>
              <a:spcBef>
                <a:spcPct val="0"/>
              </a:spcBef>
            </a:pPr>
            <a:r>
              <a:rPr lang="en-US" sz="6035">
                <a:solidFill>
                  <a:srgbClr val="1C53A3"/>
                </a:solidFill>
                <a:latin typeface="HK Grotesk Bold"/>
              </a:rPr>
              <a:t>EXPECTATIONS:</a:t>
            </a:r>
          </a:p>
        </p:txBody>
      </p:sp>
      <p:sp>
        <p:nvSpPr>
          <p:cNvPr name="TextBox 4" id="4"/>
          <p:cNvSpPr txBox="true"/>
          <p:nvPr/>
        </p:nvSpPr>
        <p:spPr>
          <a:xfrm rot="0">
            <a:off x="1028700" y="2472052"/>
            <a:ext cx="13188320" cy="5767377"/>
          </a:xfrm>
          <a:prstGeom prst="rect">
            <a:avLst/>
          </a:prstGeom>
        </p:spPr>
        <p:txBody>
          <a:bodyPr anchor="t" rtlCol="false" tIns="0" lIns="0" bIns="0" rIns="0">
            <a:spAutoFit/>
          </a:bodyPr>
          <a:lstStyle/>
          <a:p>
            <a:pPr>
              <a:lnSpc>
                <a:spcPts val="5675"/>
              </a:lnSpc>
            </a:pPr>
          </a:p>
          <a:p>
            <a:pPr marL="684867" indent="-342433" lvl="1">
              <a:lnSpc>
                <a:spcPts val="4441"/>
              </a:lnSpc>
              <a:buFont typeface="Arial"/>
              <a:buChar char="•"/>
            </a:pPr>
            <a:r>
              <a:rPr lang="en-US" sz="3172">
                <a:solidFill>
                  <a:srgbClr val="000000"/>
                </a:solidFill>
                <a:latin typeface="HK Grotesk Bold"/>
              </a:rPr>
              <a:t>Increased Profitability:</a:t>
            </a:r>
            <a:r>
              <a:rPr lang="en-US" sz="3172">
                <a:solidFill>
                  <a:srgbClr val="1C53A3"/>
                </a:solidFill>
                <a:latin typeface="HK Grotesk"/>
              </a:rPr>
              <a:t> By leveraging data-driven insights and predictive analytics, our model aims to enhance trading performance, leading to increased profitability in the BTC/USDT market.</a:t>
            </a:r>
          </a:p>
          <a:p>
            <a:pPr>
              <a:lnSpc>
                <a:spcPts val="4301"/>
              </a:lnSpc>
            </a:pPr>
          </a:p>
          <a:p>
            <a:pPr>
              <a:lnSpc>
                <a:spcPts val="4301"/>
              </a:lnSpc>
            </a:pPr>
          </a:p>
          <a:p>
            <a:pPr marL="684867" indent="-342433" lvl="1">
              <a:lnSpc>
                <a:spcPts val="4441"/>
              </a:lnSpc>
              <a:buFont typeface="Arial"/>
              <a:buChar char="•"/>
            </a:pPr>
            <a:r>
              <a:rPr lang="en-US" sz="3172">
                <a:solidFill>
                  <a:srgbClr val="000000"/>
                </a:solidFill>
                <a:latin typeface="HK Grotesk Bold"/>
              </a:rPr>
              <a:t>Reduced Human Error:</a:t>
            </a:r>
            <a:r>
              <a:rPr lang="en-US" sz="3172">
                <a:solidFill>
                  <a:srgbClr val="1C53A3"/>
                </a:solidFill>
                <a:latin typeface="HK Grotesk"/>
              </a:rPr>
              <a:t> Automation minimizes the impact of emotional decision-making, a common pitfall in trading. The algorithm executes predefined strategies without succumbing to fear or greed.</a:t>
            </a:r>
          </a:p>
          <a:p>
            <a:pPr>
              <a:lnSpc>
                <a:spcPts val="4301"/>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14872895" y="-3309112"/>
            <a:ext cx="3477318" cy="8462498"/>
          </a:xfrm>
          <a:custGeom>
            <a:avLst/>
            <a:gdLst/>
            <a:ahLst/>
            <a:cxnLst/>
            <a:rect r="r" b="b" t="t" l="l"/>
            <a:pathLst>
              <a:path h="8462498" w="3477318">
                <a:moveTo>
                  <a:pt x="0" y="0"/>
                </a:moveTo>
                <a:lnTo>
                  <a:pt x="3477317" y="0"/>
                </a:lnTo>
                <a:lnTo>
                  <a:pt x="3477317" y="8462499"/>
                </a:lnTo>
                <a:lnTo>
                  <a:pt x="0" y="84624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66123" y="826888"/>
            <a:ext cx="13188320" cy="5252392"/>
          </a:xfrm>
          <a:prstGeom prst="rect">
            <a:avLst/>
          </a:prstGeom>
        </p:spPr>
        <p:txBody>
          <a:bodyPr anchor="t" rtlCol="false" tIns="0" lIns="0" bIns="0" rIns="0">
            <a:spAutoFit/>
          </a:bodyPr>
          <a:lstStyle/>
          <a:p>
            <a:pPr>
              <a:lnSpc>
                <a:spcPts val="6795"/>
              </a:lnSpc>
            </a:pPr>
          </a:p>
          <a:p>
            <a:pPr marL="663277" indent="-331639" lvl="1">
              <a:lnSpc>
                <a:spcPts val="4301"/>
              </a:lnSpc>
              <a:buFont typeface="Arial"/>
              <a:buChar char="•"/>
            </a:pPr>
            <a:r>
              <a:rPr lang="en-US" sz="3072">
                <a:solidFill>
                  <a:srgbClr val="000000"/>
                </a:solidFill>
                <a:latin typeface="HK Grotesk Bold"/>
              </a:rPr>
              <a:t>CONTINUOUS IMPROVEMENT:</a:t>
            </a:r>
            <a:r>
              <a:rPr lang="en-US" sz="3072">
                <a:solidFill>
                  <a:srgbClr val="1C53A3"/>
                </a:solidFill>
                <a:latin typeface="HK Grotesk"/>
              </a:rPr>
              <a:t> REGULAR UPDATES AND REFINEMENTS ENSURE THAT OUR ALGORITHM REMAINS AT THE FOREFRONT OF TECHNOLOGICAL ADVANCEMENTS, ADAPTING TO EMERGING MARKET TRENDS.</a:t>
            </a:r>
          </a:p>
          <a:p>
            <a:pPr>
              <a:lnSpc>
                <a:spcPts val="4301"/>
              </a:lnSpc>
            </a:pPr>
          </a:p>
          <a:p>
            <a:pPr marL="663277" indent="-331639" lvl="1">
              <a:lnSpc>
                <a:spcPts val="4301"/>
              </a:lnSpc>
              <a:buFont typeface="Arial"/>
              <a:buChar char="•"/>
            </a:pPr>
            <a:r>
              <a:rPr lang="en-US" sz="3072">
                <a:solidFill>
                  <a:srgbClr val="000000"/>
                </a:solidFill>
                <a:latin typeface="HK Grotesk Bold"/>
              </a:rPr>
              <a:t>Anticipated outcomes:</a:t>
            </a:r>
            <a:r>
              <a:rPr lang="en-US" sz="3072">
                <a:solidFill>
                  <a:srgbClr val="1C53A3"/>
                </a:solidFill>
                <a:latin typeface="HK Grotesk"/>
              </a:rPr>
              <a:t> It</a:t>
            </a:r>
            <a:r>
              <a:rPr lang="en-US" sz="3072">
                <a:solidFill>
                  <a:srgbClr val="1C53A3"/>
                </a:solidFill>
                <a:latin typeface="HK Grotesk"/>
              </a:rPr>
              <a:t> include improved trading performance, minimized human error, and continuous model refinement, ensuring it remains at the forefront of evolving market dynamics.</a:t>
            </a:r>
          </a:p>
          <a:p>
            <a:pPr>
              <a:lnSpc>
                <a:spcPts val="4301"/>
              </a:lnSpc>
            </a:pPr>
          </a:p>
        </p:txBody>
      </p:sp>
      <p:sp>
        <p:nvSpPr>
          <p:cNvPr name="TextBox 4" id="4"/>
          <p:cNvSpPr txBox="true"/>
          <p:nvPr/>
        </p:nvSpPr>
        <p:spPr>
          <a:xfrm rot="0">
            <a:off x="1266123" y="6217330"/>
            <a:ext cx="15821957" cy="3040970"/>
          </a:xfrm>
          <a:prstGeom prst="rect">
            <a:avLst/>
          </a:prstGeom>
        </p:spPr>
        <p:txBody>
          <a:bodyPr anchor="t" rtlCol="false" tIns="0" lIns="0" bIns="0" rIns="0">
            <a:spAutoFit/>
          </a:bodyPr>
          <a:lstStyle/>
          <a:p>
            <a:pPr>
              <a:lnSpc>
                <a:spcPts val="4071"/>
              </a:lnSpc>
            </a:pPr>
            <a:r>
              <a:rPr lang="en-US" sz="3450" u="sng">
                <a:solidFill>
                  <a:srgbClr val="000000"/>
                </a:solidFill>
                <a:latin typeface="HK Grotesk Bold"/>
              </a:rPr>
              <a:t>OVERALL TAKEAWAY:</a:t>
            </a:r>
          </a:p>
          <a:p>
            <a:pPr>
              <a:lnSpc>
                <a:spcPts val="4071"/>
              </a:lnSpc>
              <a:spcBef>
                <a:spcPct val="0"/>
              </a:spcBef>
            </a:pPr>
          </a:p>
          <a:p>
            <a:pPr>
              <a:lnSpc>
                <a:spcPts val="3972"/>
              </a:lnSpc>
              <a:spcBef>
                <a:spcPct val="0"/>
              </a:spcBef>
            </a:pPr>
            <a:r>
              <a:rPr lang="en-US" sz="3366">
                <a:solidFill>
                  <a:srgbClr val="9600F2"/>
                </a:solidFill>
                <a:latin typeface="HK Grotesk"/>
              </a:rPr>
              <a:t>The Algorithmic Trading Model is anticipated to yield improved trading performance, mitigating losses through dynamic risk management. Continuous optimization ensures alignment with market trends, fostering a resilient and profitable approach in the ever-changing landscape of BTC/USDT cryptocurrency trading.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843596" y="-5660387"/>
            <a:ext cx="12256213" cy="10963740"/>
          </a:xfrm>
          <a:custGeom>
            <a:avLst/>
            <a:gdLst/>
            <a:ahLst/>
            <a:cxnLst/>
            <a:rect r="r" b="b" t="t" l="l"/>
            <a:pathLst>
              <a:path h="10963740" w="12256213">
                <a:moveTo>
                  <a:pt x="0" y="0"/>
                </a:moveTo>
                <a:lnTo>
                  <a:pt x="12256213" y="0"/>
                </a:lnTo>
                <a:lnTo>
                  <a:pt x="12256213" y="10963739"/>
                </a:lnTo>
                <a:lnTo>
                  <a:pt x="0" y="109637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28700"/>
            <a:ext cx="8392635" cy="1642772"/>
          </a:xfrm>
          <a:prstGeom prst="rect">
            <a:avLst/>
          </a:prstGeom>
        </p:spPr>
        <p:txBody>
          <a:bodyPr anchor="t" rtlCol="false" tIns="0" lIns="0" bIns="0" rIns="0">
            <a:spAutoFit/>
          </a:bodyPr>
          <a:lstStyle/>
          <a:p>
            <a:pPr algn="just">
              <a:lnSpc>
                <a:spcPts val="4291"/>
              </a:lnSpc>
            </a:pPr>
            <a:r>
              <a:rPr lang="en-US" sz="3636" u="sng">
                <a:solidFill>
                  <a:srgbClr val="000000"/>
                </a:solidFill>
                <a:latin typeface="HK Grotesk Bold"/>
              </a:rPr>
              <a:t>Data Acquisition: from</a:t>
            </a:r>
          </a:p>
          <a:p>
            <a:pPr algn="just">
              <a:lnSpc>
                <a:spcPts val="4291"/>
              </a:lnSpc>
            </a:pPr>
            <a:r>
              <a:rPr lang="en-US" sz="3636" u="sng">
                <a:solidFill>
                  <a:srgbClr val="000000"/>
                </a:solidFill>
                <a:latin typeface="HK Grotesk Bold"/>
              </a:rPr>
              <a:t>January 1, 2018, to January 31, 2022</a:t>
            </a:r>
          </a:p>
          <a:p>
            <a:pPr algn="just">
              <a:lnSpc>
                <a:spcPts val="4291"/>
              </a:lnSpc>
            </a:pPr>
          </a:p>
        </p:txBody>
      </p:sp>
      <p:sp>
        <p:nvSpPr>
          <p:cNvPr name="TextBox 4" id="4"/>
          <p:cNvSpPr txBox="true"/>
          <p:nvPr/>
        </p:nvSpPr>
        <p:spPr>
          <a:xfrm rot="0">
            <a:off x="1038225" y="3140207"/>
            <a:ext cx="12402716" cy="4601209"/>
          </a:xfrm>
          <a:prstGeom prst="rect">
            <a:avLst/>
          </a:prstGeom>
        </p:spPr>
        <p:txBody>
          <a:bodyPr anchor="t" rtlCol="false" tIns="0" lIns="0" bIns="0" rIns="0">
            <a:spAutoFit/>
          </a:bodyPr>
          <a:lstStyle/>
          <a:p>
            <a:pPr>
              <a:lnSpc>
                <a:spcPts val="7279"/>
              </a:lnSpc>
            </a:pPr>
            <a:r>
              <a:rPr lang="en-US" sz="5199">
                <a:solidFill>
                  <a:srgbClr val="000000"/>
                </a:solidFill>
                <a:latin typeface="HK Grotesk Bold"/>
              </a:rPr>
              <a:t>MODEL DESIGN</a:t>
            </a:r>
          </a:p>
          <a:p>
            <a:pPr>
              <a:lnSpc>
                <a:spcPts val="7279"/>
              </a:lnSpc>
            </a:pPr>
          </a:p>
          <a:p>
            <a:pPr marL="647711" indent="-323856" lvl="1">
              <a:lnSpc>
                <a:spcPts val="4200"/>
              </a:lnSpc>
              <a:buFont typeface="Arial"/>
              <a:buChar char="•"/>
            </a:pPr>
            <a:r>
              <a:rPr lang="en-US" sz="3000">
                <a:solidFill>
                  <a:srgbClr val="000000"/>
                </a:solidFill>
                <a:latin typeface="HK Grotesk"/>
              </a:rPr>
              <a:t>Model includes a mean revolution, machine learning and quantitative/statistical approaches.</a:t>
            </a:r>
          </a:p>
          <a:p>
            <a:pPr marL="647711" indent="-323856" lvl="1">
              <a:lnSpc>
                <a:spcPts val="4200"/>
              </a:lnSpc>
              <a:buFont typeface="Arial"/>
              <a:buChar char="•"/>
            </a:pPr>
            <a:r>
              <a:rPr lang="en-US" sz="3000">
                <a:solidFill>
                  <a:srgbClr val="000000"/>
                </a:solidFill>
                <a:latin typeface="HK Grotesk"/>
              </a:rPr>
              <a:t>We used indicators like simple moving average with back trader as its back-testing model.</a:t>
            </a:r>
          </a:p>
          <a:p>
            <a:pPr marL="647711" indent="-323856" lvl="1">
              <a:lnSpc>
                <a:spcPts val="4200"/>
              </a:lnSpc>
              <a:buFont typeface="Arial"/>
              <a:buChar char="•"/>
            </a:pPr>
            <a:r>
              <a:rPr lang="en-US" sz="3000">
                <a:solidFill>
                  <a:srgbClr val="000000"/>
                </a:solidFill>
                <a:latin typeface="HK Grotesk"/>
              </a:rPr>
              <a:t>We also used SMA cross strategy as indicator.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true" flipV="true" rot="0">
            <a:off x="-1406963" y="-4389549"/>
            <a:ext cx="7181123" cy="7260327"/>
          </a:xfrm>
          <a:custGeom>
            <a:avLst/>
            <a:gdLst/>
            <a:ahLst/>
            <a:cxnLst/>
            <a:rect r="r" b="b" t="t" l="l"/>
            <a:pathLst>
              <a:path h="7260327" w="7181123">
                <a:moveTo>
                  <a:pt x="7181123" y="7260327"/>
                </a:moveTo>
                <a:lnTo>
                  <a:pt x="0" y="7260327"/>
                </a:lnTo>
                <a:lnTo>
                  <a:pt x="0" y="0"/>
                </a:lnTo>
                <a:lnTo>
                  <a:pt x="7181123" y="0"/>
                </a:lnTo>
                <a:lnTo>
                  <a:pt x="7181123" y="726032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645097" y="720669"/>
            <a:ext cx="1483795" cy="1002000"/>
          </a:xfrm>
          <a:prstGeom prst="rect">
            <a:avLst/>
          </a:prstGeom>
        </p:spPr>
        <p:txBody>
          <a:bodyPr anchor="t" rtlCol="false" tIns="0" lIns="0" bIns="0" rIns="0">
            <a:spAutoFit/>
          </a:bodyPr>
          <a:lstStyle/>
          <a:p>
            <a:pPr algn="r" marL="0" indent="0" lvl="0">
              <a:lnSpc>
                <a:spcPts val="7910"/>
              </a:lnSpc>
              <a:spcBef>
                <a:spcPct val="0"/>
              </a:spcBef>
            </a:pPr>
            <a:r>
              <a:rPr lang="en-US" sz="6703" u="none">
                <a:solidFill>
                  <a:srgbClr val="FFFFFF">
                    <a:alpha val="60000"/>
                  </a:srgbClr>
                </a:solidFill>
                <a:latin typeface="HK Grotesk Bold"/>
              </a:rPr>
              <a:t>02</a:t>
            </a:r>
          </a:p>
        </p:txBody>
      </p:sp>
      <p:sp>
        <p:nvSpPr>
          <p:cNvPr name="TextBox 4" id="4"/>
          <p:cNvSpPr txBox="true"/>
          <p:nvPr/>
        </p:nvSpPr>
        <p:spPr>
          <a:xfrm rot="0">
            <a:off x="6554338" y="1773524"/>
            <a:ext cx="11733662" cy="1310893"/>
          </a:xfrm>
          <a:prstGeom prst="rect">
            <a:avLst/>
          </a:prstGeom>
        </p:spPr>
        <p:txBody>
          <a:bodyPr anchor="t" rtlCol="false" tIns="0" lIns="0" bIns="0" rIns="0">
            <a:spAutoFit/>
          </a:bodyPr>
          <a:lstStyle/>
          <a:p>
            <a:pPr algn="ctr" marL="0" indent="0" lvl="0">
              <a:lnSpc>
                <a:spcPts val="10696"/>
              </a:lnSpc>
              <a:spcBef>
                <a:spcPct val="0"/>
              </a:spcBef>
            </a:pPr>
            <a:r>
              <a:rPr lang="en-US" sz="7640">
                <a:solidFill>
                  <a:srgbClr val="FFFFFF"/>
                </a:solidFill>
                <a:latin typeface="HK Grotesk Bold"/>
              </a:rPr>
              <a:t>CODE EXPLANATION</a:t>
            </a:r>
          </a:p>
        </p:txBody>
      </p:sp>
      <p:sp>
        <p:nvSpPr>
          <p:cNvPr name="TextBox 5" id="5"/>
          <p:cNvSpPr txBox="true"/>
          <p:nvPr/>
        </p:nvSpPr>
        <p:spPr>
          <a:xfrm rot="0">
            <a:off x="1156193" y="3318986"/>
            <a:ext cx="15972699" cy="6149340"/>
          </a:xfrm>
          <a:prstGeom prst="rect">
            <a:avLst/>
          </a:prstGeom>
        </p:spPr>
        <p:txBody>
          <a:bodyPr anchor="t" rtlCol="false" tIns="0" lIns="0" bIns="0" rIns="0">
            <a:spAutoFit/>
          </a:bodyPr>
          <a:lstStyle/>
          <a:p>
            <a:pPr marL="842010" indent="-421005" lvl="1">
              <a:lnSpc>
                <a:spcPts val="5459"/>
              </a:lnSpc>
              <a:buFont typeface="Arial"/>
              <a:buChar char="•"/>
            </a:pPr>
            <a:r>
              <a:rPr lang="en-US" sz="3900">
                <a:solidFill>
                  <a:srgbClr val="FFFFFF"/>
                </a:solidFill>
                <a:latin typeface="HK Grotesk Bold"/>
              </a:rPr>
              <a:t>The specified time frame has a fast SMA period set to 35 and a slow SMA period set to 300.</a:t>
            </a:r>
          </a:p>
          <a:p>
            <a:pPr>
              <a:lnSpc>
                <a:spcPts val="5459"/>
              </a:lnSpc>
            </a:pPr>
          </a:p>
          <a:p>
            <a:pPr marL="1252231" indent="-417410" lvl="2">
              <a:lnSpc>
                <a:spcPts val="4060"/>
              </a:lnSpc>
              <a:buFont typeface="Arial"/>
              <a:buChar char="•"/>
            </a:pPr>
            <a:r>
              <a:rPr lang="en-US" sz="2900">
                <a:solidFill>
                  <a:srgbClr val="FFFFFF"/>
                </a:solidFill>
                <a:latin typeface="HK Grotesk Bold"/>
              </a:rPr>
              <a:t>fast_sma_period and slow_sma_period: </a:t>
            </a:r>
            <a:r>
              <a:rPr lang="en-US" sz="2900">
                <a:solidFill>
                  <a:srgbClr val="FFFFFF"/>
                </a:solidFill>
                <a:latin typeface="HK Grotesk"/>
              </a:rPr>
              <a:t>Define the periods for the fast and slow Simple Moving Averages (SMA).</a:t>
            </a:r>
          </a:p>
          <a:p>
            <a:pPr marL="1252231" indent="-417410" lvl="2">
              <a:lnSpc>
                <a:spcPts val="4060"/>
              </a:lnSpc>
              <a:buFont typeface="Arial"/>
              <a:buChar char="•"/>
            </a:pPr>
            <a:r>
              <a:rPr lang="en-US" sz="2900">
                <a:solidFill>
                  <a:srgbClr val="FFFFFF"/>
                </a:solidFill>
                <a:latin typeface="HK Grotesk Bold"/>
              </a:rPr>
              <a:t>timeframe: </a:t>
            </a:r>
            <a:r>
              <a:rPr lang="en-US" sz="2900">
                <a:solidFill>
                  <a:srgbClr val="FFFFFF"/>
                </a:solidFill>
                <a:latin typeface="HK Grotesk"/>
              </a:rPr>
              <a:t>A parameter for specifying the timeframe (not used in the strategy logic).</a:t>
            </a:r>
          </a:p>
          <a:p>
            <a:pPr>
              <a:lnSpc>
                <a:spcPts val="4060"/>
              </a:lnSpc>
            </a:pPr>
          </a:p>
          <a:p>
            <a:pPr marL="842010" indent="-421005" lvl="1">
              <a:lnSpc>
                <a:spcPts val="5459"/>
              </a:lnSpc>
              <a:buFont typeface="Arial"/>
              <a:buChar char="•"/>
            </a:pPr>
            <a:r>
              <a:rPr lang="en-US" sz="3900">
                <a:solidFill>
                  <a:srgbClr val="FFFFFF"/>
                </a:solidFill>
                <a:latin typeface="HK Grotesk Bold"/>
              </a:rPr>
              <a:t>Utilized the backtrader library to conduct back-testing on the current SMA model and gathered all the necessary data from the backtrader model.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2509123">
            <a:off x="15362119" y="-2528554"/>
            <a:ext cx="4429841" cy="7710167"/>
          </a:xfrm>
          <a:custGeom>
            <a:avLst/>
            <a:gdLst/>
            <a:ahLst/>
            <a:cxnLst/>
            <a:rect r="r" b="b" t="t" l="l"/>
            <a:pathLst>
              <a:path h="7710167" w="4429841">
                <a:moveTo>
                  <a:pt x="0" y="0"/>
                </a:moveTo>
                <a:lnTo>
                  <a:pt x="4429841" y="0"/>
                </a:lnTo>
                <a:lnTo>
                  <a:pt x="4429841" y="7710167"/>
                </a:lnTo>
                <a:lnTo>
                  <a:pt x="0" y="7710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559242"/>
            <a:ext cx="14759291" cy="7092315"/>
          </a:xfrm>
          <a:prstGeom prst="rect">
            <a:avLst/>
          </a:prstGeom>
        </p:spPr>
        <p:txBody>
          <a:bodyPr anchor="t" rtlCol="false" tIns="0" lIns="0" bIns="0" rIns="0">
            <a:spAutoFit/>
          </a:bodyPr>
          <a:lstStyle/>
          <a:p>
            <a:pPr marL="842010" indent="-421005" lvl="1">
              <a:lnSpc>
                <a:spcPts val="5459"/>
              </a:lnSpc>
              <a:buFont typeface="Arial"/>
              <a:buChar char="•"/>
            </a:pPr>
            <a:r>
              <a:rPr lang="en-US" sz="3900">
                <a:solidFill>
                  <a:srgbClr val="FFFFFF"/>
                </a:solidFill>
                <a:latin typeface="HK Grotesk Bold"/>
              </a:rPr>
              <a:t>Implemented a strategy based on the crossing of Simple Moving Averages (SMA).</a:t>
            </a:r>
          </a:p>
          <a:p>
            <a:pPr marL="842010" indent="-421005" lvl="1">
              <a:lnSpc>
                <a:spcPts val="5459"/>
              </a:lnSpc>
              <a:buFont typeface="Arial"/>
              <a:buChar char="•"/>
            </a:pPr>
            <a:r>
              <a:rPr lang="en-US" sz="3900">
                <a:solidFill>
                  <a:srgbClr val="FFFFFF"/>
                </a:solidFill>
                <a:latin typeface="HK Grotesk Bold"/>
              </a:rPr>
              <a:t>Utilized a Fast SMA and Slow SMA strategy with periods set at 50 and 200 for the given time frame.</a:t>
            </a:r>
          </a:p>
          <a:p>
            <a:pPr marL="842010" indent="-421005" lvl="1">
              <a:lnSpc>
                <a:spcPts val="5459"/>
              </a:lnSpc>
              <a:buFont typeface="Arial"/>
              <a:buChar char="•"/>
            </a:pPr>
            <a:r>
              <a:rPr lang="en-US" sz="3900">
                <a:solidFill>
                  <a:srgbClr val="FFFFFF"/>
                </a:solidFill>
                <a:latin typeface="HK Grotesk Bold"/>
              </a:rPr>
              <a:t>Specified attributes comprise open, high, close, low, volume, name, and time frame for comprehensive analysis.</a:t>
            </a:r>
          </a:p>
          <a:p>
            <a:pPr marL="842010" indent="-421005" lvl="1">
              <a:lnSpc>
                <a:spcPts val="5459"/>
              </a:lnSpc>
              <a:buFont typeface="Arial"/>
              <a:buChar char="•"/>
            </a:pPr>
            <a:r>
              <a:rPr lang="en-US" sz="3900">
                <a:solidFill>
                  <a:srgbClr val="FFFFFF"/>
                </a:solidFill>
                <a:latin typeface="HK Grotesk Bold"/>
              </a:rPr>
              <a:t>Checking for crossover</a:t>
            </a:r>
          </a:p>
          <a:p>
            <a:pPr marL="1684020" indent="-561340" lvl="2">
              <a:lnSpc>
                <a:spcPts val="5459"/>
              </a:lnSpc>
              <a:buFont typeface="Arial"/>
              <a:buChar char="⚬"/>
            </a:pPr>
            <a:r>
              <a:rPr lang="en-US" sz="3900">
                <a:solidFill>
                  <a:srgbClr val="FFFFFF"/>
                </a:solidFill>
                <a:latin typeface="HK Grotesk Bold"/>
              </a:rPr>
              <a:t>If any crossover is close to the ‘close’ price, then </a:t>
            </a:r>
          </a:p>
          <a:p>
            <a:pPr>
              <a:lnSpc>
                <a:spcPts val="5459"/>
              </a:lnSpc>
            </a:pPr>
            <a:r>
              <a:rPr lang="en-US" sz="3900">
                <a:solidFill>
                  <a:srgbClr val="FFFFFF"/>
                </a:solidFill>
                <a:latin typeface="HK Grotesk Bold"/>
              </a:rPr>
              <a:t>        price=data.close[0]</a:t>
            </a:r>
          </a:p>
          <a:p>
            <a:pPr marL="842010" indent="-421005" lvl="1">
              <a:lnSpc>
                <a:spcPts val="5459"/>
              </a:lnSpc>
              <a:buFont typeface="Arial"/>
              <a:buChar char="•"/>
            </a:pPr>
            <a:r>
              <a:rPr lang="en-US" sz="3900">
                <a:solidFill>
                  <a:srgbClr val="FFFFFF"/>
                </a:solidFill>
                <a:latin typeface="HK Grotesk Bold"/>
              </a:rPr>
              <a:t>Checking for cross under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946835" y="5375351"/>
            <a:ext cx="8532565" cy="8938878"/>
          </a:xfrm>
          <a:custGeom>
            <a:avLst/>
            <a:gdLst/>
            <a:ahLst/>
            <a:cxnLst/>
            <a:rect r="r" b="b" t="t" l="l"/>
            <a:pathLst>
              <a:path h="8938878" w="8532565">
                <a:moveTo>
                  <a:pt x="0" y="0"/>
                </a:moveTo>
                <a:lnTo>
                  <a:pt x="8532565" y="0"/>
                </a:lnTo>
                <a:lnTo>
                  <a:pt x="8532565" y="8938878"/>
                </a:lnTo>
                <a:lnTo>
                  <a:pt x="0" y="89388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895350"/>
            <a:ext cx="16007907" cy="7161529"/>
          </a:xfrm>
          <a:prstGeom prst="rect">
            <a:avLst/>
          </a:prstGeom>
        </p:spPr>
        <p:txBody>
          <a:bodyPr anchor="t" rtlCol="false" tIns="0" lIns="0" bIns="0" rIns="0">
            <a:spAutoFit/>
          </a:bodyPr>
          <a:lstStyle/>
          <a:p>
            <a:pPr>
              <a:lnSpc>
                <a:spcPts val="6160"/>
              </a:lnSpc>
            </a:pPr>
            <a:r>
              <a:rPr lang="en-US" sz="4000">
                <a:solidFill>
                  <a:srgbClr val="FFFFFF"/>
                </a:solidFill>
                <a:latin typeface="HK Grotesk Bold"/>
              </a:rPr>
              <a:t>Changing the state of the order</a:t>
            </a:r>
          </a:p>
          <a:p>
            <a:pPr marL="863606" indent="-431803" lvl="1">
              <a:lnSpc>
                <a:spcPts val="6160"/>
              </a:lnSpc>
              <a:buFont typeface="Arial"/>
              <a:buChar char="•"/>
            </a:pPr>
            <a:r>
              <a:rPr lang="en-US" sz="4000">
                <a:solidFill>
                  <a:srgbClr val="FFFFFF"/>
                </a:solidFill>
                <a:latin typeface="HK Grotesk Bold"/>
              </a:rPr>
              <a:t>Checking whether the order is confirmed and executed</a:t>
            </a:r>
          </a:p>
          <a:p>
            <a:pPr marL="863606" indent="-431803" lvl="1">
              <a:lnSpc>
                <a:spcPts val="6160"/>
              </a:lnSpc>
              <a:buFont typeface="Arial"/>
              <a:buChar char="•"/>
            </a:pPr>
            <a:r>
              <a:rPr lang="en-US" sz="4000">
                <a:solidFill>
                  <a:srgbClr val="FFFFFF"/>
                </a:solidFill>
                <a:latin typeface="HK Grotesk Bold"/>
              </a:rPr>
              <a:t>If the order is buy:</a:t>
            </a:r>
          </a:p>
          <a:p>
            <a:pPr>
              <a:lnSpc>
                <a:spcPts val="6160"/>
              </a:lnSpc>
            </a:pPr>
          </a:p>
          <a:p>
            <a:pPr>
              <a:lnSpc>
                <a:spcPts val="6160"/>
              </a:lnSpc>
            </a:pPr>
          </a:p>
          <a:p>
            <a:pPr marL="863606" indent="-431803" lvl="1">
              <a:lnSpc>
                <a:spcPts val="6160"/>
              </a:lnSpc>
              <a:buFont typeface="Arial"/>
              <a:buChar char="•"/>
            </a:pPr>
            <a:r>
              <a:rPr lang="en-US" sz="4000">
                <a:solidFill>
                  <a:srgbClr val="FFFFFF"/>
                </a:solidFill>
                <a:latin typeface="HK Grotesk Bold"/>
              </a:rPr>
              <a:t>If the order is sell:</a:t>
            </a:r>
          </a:p>
          <a:p>
            <a:pPr>
              <a:lnSpc>
                <a:spcPts val="6160"/>
              </a:lnSpc>
            </a:pPr>
          </a:p>
          <a:p>
            <a:pPr>
              <a:lnSpc>
                <a:spcPts val="6160"/>
              </a:lnSpc>
            </a:pPr>
          </a:p>
          <a:p>
            <a:pPr marL="863606" indent="-431803" lvl="1">
              <a:lnSpc>
                <a:spcPts val="6160"/>
              </a:lnSpc>
              <a:buFont typeface="Arial"/>
              <a:buChar char="•"/>
            </a:pPr>
            <a:r>
              <a:rPr lang="en-US" sz="4000">
                <a:solidFill>
                  <a:srgbClr val="FFFFFF"/>
                </a:solidFill>
                <a:latin typeface="HK Grotesk Bold"/>
              </a:rPr>
              <a:t>If the position is closed:</a:t>
            </a:r>
          </a:p>
        </p:txBody>
      </p:sp>
      <p:sp>
        <p:nvSpPr>
          <p:cNvPr name="Freeform 4" id="4"/>
          <p:cNvSpPr/>
          <p:nvPr/>
        </p:nvSpPr>
        <p:spPr>
          <a:xfrm flipH="false" flipV="false" rot="0">
            <a:off x="6676945" y="1923902"/>
            <a:ext cx="11896940" cy="3452699"/>
          </a:xfrm>
          <a:custGeom>
            <a:avLst/>
            <a:gdLst/>
            <a:ahLst/>
            <a:cxnLst/>
            <a:rect r="r" b="b" t="t" l="l"/>
            <a:pathLst>
              <a:path h="3452699" w="11896940">
                <a:moveTo>
                  <a:pt x="0" y="0"/>
                </a:moveTo>
                <a:lnTo>
                  <a:pt x="11896940" y="0"/>
                </a:lnTo>
                <a:lnTo>
                  <a:pt x="11896940" y="3452699"/>
                </a:lnTo>
                <a:lnTo>
                  <a:pt x="0" y="3452699"/>
                </a:lnTo>
                <a:lnTo>
                  <a:pt x="0" y="0"/>
                </a:lnTo>
                <a:close/>
              </a:path>
            </a:pathLst>
          </a:custGeom>
          <a:blipFill>
            <a:blip r:embed="rId4"/>
            <a:stretch>
              <a:fillRect l="0" t="0" r="0" b="0"/>
            </a:stretch>
          </a:blipFill>
        </p:spPr>
      </p:sp>
      <p:sp>
        <p:nvSpPr>
          <p:cNvPr name="Freeform 5" id="5"/>
          <p:cNvSpPr/>
          <p:nvPr/>
        </p:nvSpPr>
        <p:spPr>
          <a:xfrm flipH="false" flipV="false" rot="0">
            <a:off x="6676945" y="4319688"/>
            <a:ext cx="11896940" cy="3737191"/>
          </a:xfrm>
          <a:custGeom>
            <a:avLst/>
            <a:gdLst/>
            <a:ahLst/>
            <a:cxnLst/>
            <a:rect r="r" b="b" t="t" l="l"/>
            <a:pathLst>
              <a:path h="3737191" w="11896940">
                <a:moveTo>
                  <a:pt x="0" y="0"/>
                </a:moveTo>
                <a:lnTo>
                  <a:pt x="11896940" y="0"/>
                </a:lnTo>
                <a:lnTo>
                  <a:pt x="11896940" y="3737191"/>
                </a:lnTo>
                <a:lnTo>
                  <a:pt x="0" y="3737191"/>
                </a:lnTo>
                <a:lnTo>
                  <a:pt x="0" y="0"/>
                </a:lnTo>
                <a:close/>
              </a:path>
            </a:pathLst>
          </a:custGeom>
          <a:blipFill>
            <a:blip r:embed="rId5"/>
            <a:stretch>
              <a:fillRect l="0" t="0" r="0" b="0"/>
            </a:stretch>
          </a:blipFill>
        </p:spPr>
      </p:sp>
      <p:sp>
        <p:nvSpPr>
          <p:cNvPr name="Freeform 6" id="6"/>
          <p:cNvSpPr/>
          <p:nvPr/>
        </p:nvSpPr>
        <p:spPr>
          <a:xfrm flipH="false" flipV="false" rot="0">
            <a:off x="6676945" y="6968906"/>
            <a:ext cx="11896940" cy="3452699"/>
          </a:xfrm>
          <a:custGeom>
            <a:avLst/>
            <a:gdLst/>
            <a:ahLst/>
            <a:cxnLst/>
            <a:rect r="r" b="b" t="t" l="l"/>
            <a:pathLst>
              <a:path h="3452699" w="11896940">
                <a:moveTo>
                  <a:pt x="0" y="0"/>
                </a:moveTo>
                <a:lnTo>
                  <a:pt x="11896940" y="0"/>
                </a:lnTo>
                <a:lnTo>
                  <a:pt x="11896940" y="3452699"/>
                </a:lnTo>
                <a:lnTo>
                  <a:pt x="0" y="3452699"/>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84786" y="0"/>
            <a:ext cx="5226972" cy="2347385"/>
          </a:xfrm>
          <a:custGeom>
            <a:avLst/>
            <a:gdLst/>
            <a:ahLst/>
            <a:cxnLst/>
            <a:rect r="r" b="b" t="t" l="l"/>
            <a:pathLst>
              <a:path h="2347385" w="5226972">
                <a:moveTo>
                  <a:pt x="0" y="0"/>
                </a:moveTo>
                <a:lnTo>
                  <a:pt x="5226972" y="0"/>
                </a:lnTo>
                <a:lnTo>
                  <a:pt x="5226972" y="2347385"/>
                </a:lnTo>
                <a:lnTo>
                  <a:pt x="0" y="23473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172029" y="914400"/>
            <a:ext cx="9943942" cy="913130"/>
          </a:xfrm>
          <a:prstGeom prst="rect">
            <a:avLst/>
          </a:prstGeom>
        </p:spPr>
        <p:txBody>
          <a:bodyPr anchor="t" rtlCol="false" tIns="0" lIns="0" bIns="0" rIns="0">
            <a:spAutoFit/>
          </a:bodyPr>
          <a:lstStyle/>
          <a:p>
            <a:pPr algn="ctr" marL="0" indent="0" lvl="0">
              <a:lnSpc>
                <a:spcPts val="7419"/>
              </a:lnSpc>
              <a:spcBef>
                <a:spcPct val="0"/>
              </a:spcBef>
            </a:pPr>
            <a:r>
              <a:rPr lang="en-US" sz="5299">
                <a:solidFill>
                  <a:srgbClr val="000000"/>
                </a:solidFill>
                <a:latin typeface="HK Grotesk Bold"/>
              </a:rPr>
              <a:t>BACKTESTING USING CEREBRO</a:t>
            </a:r>
          </a:p>
        </p:txBody>
      </p:sp>
      <p:sp>
        <p:nvSpPr>
          <p:cNvPr name="TextBox 4" id="4"/>
          <p:cNvSpPr txBox="true"/>
          <p:nvPr/>
        </p:nvSpPr>
        <p:spPr>
          <a:xfrm rot="0">
            <a:off x="1366835" y="2233085"/>
            <a:ext cx="15554330" cy="5959828"/>
          </a:xfrm>
          <a:prstGeom prst="rect">
            <a:avLst/>
          </a:prstGeom>
        </p:spPr>
        <p:txBody>
          <a:bodyPr anchor="t" rtlCol="false" tIns="0" lIns="0" bIns="0" rIns="0">
            <a:spAutoFit/>
          </a:bodyPr>
          <a:lstStyle/>
          <a:p>
            <a:pPr>
              <a:lnSpc>
                <a:spcPts val="5296"/>
              </a:lnSpc>
            </a:pPr>
            <a:r>
              <a:rPr lang="en-US" sz="3395">
                <a:solidFill>
                  <a:srgbClr val="000000"/>
                </a:solidFill>
                <a:latin typeface="HK Grotesk Bold"/>
              </a:rPr>
              <a:t>1. cerebro = bt.Cerebro():</a:t>
            </a:r>
          </a:p>
          <a:p>
            <a:pPr>
              <a:lnSpc>
                <a:spcPts val="5296"/>
              </a:lnSpc>
            </a:pPr>
            <a:r>
              <a:rPr lang="en-US" sz="3395">
                <a:solidFill>
                  <a:srgbClr val="000000"/>
                </a:solidFill>
                <a:latin typeface="HK Grotesk"/>
              </a:rPr>
              <a:t>- </a:t>
            </a:r>
            <a:r>
              <a:rPr lang="en-US" sz="3395">
                <a:solidFill>
                  <a:srgbClr val="000000"/>
                </a:solidFill>
                <a:latin typeface="HK Grotesk"/>
              </a:rPr>
              <a:t>Creates a Cerebro engine, which is the core of the backtesting framework in backtra</a:t>
            </a:r>
            <a:r>
              <a:rPr lang="en-US" sz="3395">
                <a:solidFill>
                  <a:srgbClr val="000000"/>
                </a:solidFill>
                <a:latin typeface="HK Grotesk"/>
              </a:rPr>
              <a:t>der.</a:t>
            </a:r>
          </a:p>
          <a:p>
            <a:pPr>
              <a:lnSpc>
                <a:spcPts val="5296"/>
              </a:lnSpc>
            </a:pPr>
            <a:r>
              <a:rPr lang="en-US" sz="3395">
                <a:solidFill>
                  <a:srgbClr val="000000"/>
                </a:solidFill>
                <a:latin typeface="HK Grotesk Bold"/>
              </a:rPr>
              <a:t>2. </a:t>
            </a:r>
            <a:r>
              <a:rPr lang="en-US" sz="3395">
                <a:solidFill>
                  <a:srgbClr val="000000"/>
                </a:solidFill>
                <a:latin typeface="HK Grotesk Bold"/>
              </a:rPr>
              <a:t>cerebro.broker.set_cash(100000):</a:t>
            </a:r>
          </a:p>
          <a:p>
            <a:pPr>
              <a:lnSpc>
                <a:spcPts val="5296"/>
              </a:lnSpc>
            </a:pPr>
            <a:r>
              <a:rPr lang="en-US" sz="3395">
                <a:solidFill>
                  <a:srgbClr val="000000"/>
                </a:solidFill>
                <a:latin typeface="HK Grotesk"/>
              </a:rPr>
              <a:t>- Sets the initial cash amount in the broker account to $100,000.</a:t>
            </a:r>
          </a:p>
          <a:p>
            <a:pPr>
              <a:lnSpc>
                <a:spcPts val="5296"/>
              </a:lnSpc>
            </a:pPr>
            <a:r>
              <a:rPr lang="en-US" sz="3395">
                <a:solidFill>
                  <a:srgbClr val="000000"/>
                </a:solidFill>
                <a:latin typeface="HK Grotesk Bold"/>
              </a:rPr>
              <a:t>3. </a:t>
            </a:r>
            <a:r>
              <a:rPr lang="en-US" sz="3395">
                <a:solidFill>
                  <a:srgbClr val="000000"/>
                </a:solidFill>
                <a:latin typeface="HK Grotesk Bold"/>
              </a:rPr>
              <a:t>cerebro.broker.setcommission(commission=0.0015):</a:t>
            </a:r>
          </a:p>
          <a:p>
            <a:pPr>
              <a:lnSpc>
                <a:spcPts val="5296"/>
              </a:lnSpc>
            </a:pPr>
            <a:r>
              <a:rPr lang="en-US" sz="3395">
                <a:solidFill>
                  <a:srgbClr val="000000"/>
                </a:solidFill>
                <a:latin typeface="HK Grotesk"/>
              </a:rPr>
              <a:t>- Configures the broker commission for buying or selling assets.</a:t>
            </a:r>
          </a:p>
          <a:p>
            <a:pPr>
              <a:lnSpc>
                <a:spcPts val="5296"/>
              </a:lnSpc>
            </a:pPr>
            <a:r>
              <a:rPr lang="en-US" sz="3395">
                <a:solidFill>
                  <a:srgbClr val="000000"/>
                </a:solidFill>
                <a:latin typeface="HK Grotesk"/>
              </a:rPr>
              <a:t>- </a:t>
            </a:r>
            <a:r>
              <a:rPr lang="en-US" sz="3395">
                <a:solidFill>
                  <a:srgbClr val="000000"/>
                </a:solidFill>
                <a:latin typeface="HK Grotesk"/>
              </a:rPr>
              <a:t>In this case, the commission is set to 0.15% (0.0015) of the transaction value.</a:t>
            </a:r>
          </a:p>
          <a:p>
            <a:pPr>
              <a:lnSpc>
                <a:spcPts val="5296"/>
              </a:lnSpc>
            </a:pPr>
          </a:p>
        </p:txBody>
      </p:sp>
      <p:sp>
        <p:nvSpPr>
          <p:cNvPr name="Freeform 5" id="5"/>
          <p:cNvSpPr/>
          <p:nvPr/>
        </p:nvSpPr>
        <p:spPr>
          <a:xfrm flipH="false" flipV="false" rot="0">
            <a:off x="14011929" y="8617903"/>
            <a:ext cx="8552141" cy="4571508"/>
          </a:xfrm>
          <a:custGeom>
            <a:avLst/>
            <a:gdLst/>
            <a:ahLst/>
            <a:cxnLst/>
            <a:rect r="r" b="b" t="t" l="l"/>
            <a:pathLst>
              <a:path h="4571508" w="8552141">
                <a:moveTo>
                  <a:pt x="0" y="0"/>
                </a:moveTo>
                <a:lnTo>
                  <a:pt x="8552142" y="0"/>
                </a:lnTo>
                <a:lnTo>
                  <a:pt x="8552142" y="4571509"/>
                </a:lnTo>
                <a:lnTo>
                  <a:pt x="0" y="45715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DAF5rhhG7_o</dc:identifier>
  <dcterms:modified xsi:type="dcterms:W3CDTF">2011-08-01T06:04:30Z</dcterms:modified>
  <cp:revision>1</cp:revision>
  <dc:title>IIT Kharagpur1 - Hackathon</dc:title>
</cp:coreProperties>
</file>